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288" r:id="rId2"/>
    <p:sldId id="2291" r:id="rId3"/>
    <p:sldId id="257" r:id="rId4"/>
    <p:sldId id="2290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98E3"/>
    <a:srgbClr val="FF5800"/>
    <a:srgbClr val="30699C"/>
    <a:srgbClr val="CDDFEF"/>
    <a:srgbClr val="A7C1C0"/>
    <a:srgbClr val="F0B268"/>
    <a:srgbClr val="EF787C"/>
    <a:srgbClr val="1D1D1D"/>
    <a:srgbClr val="498989"/>
    <a:srgbClr val="9F5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B6D0386-170B-FF40-8A06-B2FB491EFE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BA1C7A6-09DF-CE47-9238-B42C4093BD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53174-3B90-944D-B73B-B7402EBDC07D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1C1BA6-25C2-4042-80C6-C01DC06555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E4A142F-30EF-2643-9698-2DA42A37FE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A2198-7133-9B4F-BC1F-E104B93D78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309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901BC-5B8C-4A3B-A9DC-2C0D14BA5C70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53F30-F359-4C60-9784-D244137229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967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53F30-F359-4C60-9784-D2441372295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431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53F30-F359-4C60-9784-D2441372295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731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923E73-905D-4DC8-9271-2543D7D5C604}"/>
              </a:ext>
            </a:extLst>
          </p:cNvPr>
          <p:cNvSpPr/>
          <p:nvPr userDrawn="1"/>
        </p:nvSpPr>
        <p:spPr>
          <a:xfrm>
            <a:off x="0" y="1693940"/>
            <a:ext cx="12192000" cy="5164060"/>
          </a:xfrm>
          <a:prstGeom prst="rect">
            <a:avLst/>
          </a:prstGeom>
          <a:solidFill>
            <a:srgbClr val="F0B26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48B8AEA5-D9EC-42D2-98F5-F9D2C8DED5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140200" cy="27051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2559144-717B-4EA2-B336-16082BD030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5000" y="4134902"/>
            <a:ext cx="3937000" cy="27305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0140CDC-713E-4D46-9805-DE7BF4329D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31923" y="5682526"/>
            <a:ext cx="2420077" cy="763255"/>
          </a:xfrm>
          <a:prstGeom prst="rect">
            <a:avLst/>
          </a:prstGeom>
        </p:spPr>
      </p:pic>
      <p:sp>
        <p:nvSpPr>
          <p:cNvPr id="11" name="Espace réservé du texte 24">
            <a:extLst>
              <a:ext uri="{FF2B5EF4-FFF2-40B4-BE49-F238E27FC236}">
                <a16:creationId xmlns:a16="http://schemas.microsoft.com/office/drawing/2014/main" id="{C57A6A12-A7E6-48AE-97C5-5C392D9E86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860" y="1092378"/>
            <a:ext cx="5692140" cy="3268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Détail sur la cible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C458FB7-1AF1-43A8-B913-87BB3E7B83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3225" y="640080"/>
            <a:ext cx="5692775" cy="504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+mn-lt"/>
              </a:defRPr>
            </a:lvl1pPr>
          </a:lstStyle>
          <a:p>
            <a:pPr lvl="0"/>
            <a:r>
              <a:rPr lang="fr-FR"/>
              <a:t>#cible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AF96EECC-6697-44BD-9607-57F75236E9C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9655" y="2464089"/>
            <a:ext cx="6069618" cy="504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FF5800"/>
                </a:solidFill>
                <a:latin typeface="+mn-lt"/>
              </a:defRPr>
            </a:lvl1pPr>
          </a:lstStyle>
          <a:p>
            <a:pPr lvl="0"/>
            <a:r>
              <a:rPr lang="fr-FR"/>
              <a:t>Titre de la présentation</a:t>
            </a:r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8370C4EE-C113-4301-BCC5-136EB24EDE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19654" y="2981854"/>
            <a:ext cx="6069618" cy="504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+mn-lt"/>
              </a:defRPr>
            </a:lvl1pPr>
          </a:lstStyle>
          <a:p>
            <a:pPr lvl="0"/>
            <a:r>
              <a:rPr lang="fr-FR"/>
              <a:t>sur deux ou trois lignes</a:t>
            </a:r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CDB330B0-EB54-4DF7-838B-28BBDBA370D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3225" y="5811899"/>
            <a:ext cx="3470505" cy="504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+mn-lt"/>
              </a:defRPr>
            </a:lvl1pPr>
          </a:lstStyle>
          <a:p>
            <a:pPr lvl="0"/>
            <a:r>
              <a:rPr lang="fr-FR"/>
              <a:t>15 septembre 2021</a:t>
            </a:r>
          </a:p>
        </p:txBody>
      </p:sp>
    </p:spTree>
    <p:extLst>
      <p:ext uri="{BB962C8B-B14F-4D97-AF65-F5344CB8AC3E}">
        <p14:creationId xmlns:p14="http://schemas.microsoft.com/office/powerpoint/2010/main" val="169966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graphiq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6">
            <a:extLst>
              <a:ext uri="{FF2B5EF4-FFF2-40B4-BE49-F238E27FC236}">
                <a16:creationId xmlns:a16="http://schemas.microsoft.com/office/drawing/2014/main" id="{CE349D44-13D7-4E2C-9AAF-0C65BC14DA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1028" y="346362"/>
            <a:ext cx="5692775" cy="852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>
                <a:latin typeface="Arial Black" panose="020B0A040201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3" name="Espace réservé du texte 24">
            <a:extLst>
              <a:ext uri="{FF2B5EF4-FFF2-40B4-BE49-F238E27FC236}">
                <a16:creationId xmlns:a16="http://schemas.microsoft.com/office/drawing/2014/main" id="{2847BCB6-46DD-48F4-82DE-12C6D1A753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860" y="1144468"/>
            <a:ext cx="5692140" cy="3268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FF5800"/>
                </a:solidFill>
              </a:defRPr>
            </a:lvl1pPr>
          </a:lstStyle>
          <a:p>
            <a:pPr lvl="0"/>
            <a:r>
              <a:rPr lang="fr-FR"/>
              <a:t>Sous titre</a:t>
            </a:r>
          </a:p>
        </p:txBody>
      </p: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DF563602-8055-4B1F-9445-9561FFE966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2966" y="3019482"/>
            <a:ext cx="4983651" cy="8581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</a:lstStyle>
          <a:p>
            <a:r>
              <a:rPr lang="fr-FR" sz="1200" b="1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 chiffre clé.</a:t>
            </a:r>
          </a:p>
          <a:p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texte courant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usam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illo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enistiamus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quatquo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voluptatem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vene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eos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alitaturi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officip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sandant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enistiamus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quatquo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voluptatem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vene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eos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alitaturi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officip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sandant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89E332ED-1B5E-4408-8189-C1EDA492FDF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2966" y="2144731"/>
            <a:ext cx="4983651" cy="85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fr-FR"/>
              <a:t>Titre du graphique / chiffres clé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08DEB1CD-4024-40EE-AA20-73A3F85F22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2380" y="3019987"/>
            <a:ext cx="4983651" cy="8581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</a:lstStyle>
          <a:p>
            <a:r>
              <a:rPr lang="fr-FR" sz="1200" b="1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 chiffre clé.</a:t>
            </a:r>
          </a:p>
          <a:p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texte courant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usam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illo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enistiamus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quatquo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voluptatem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vene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eos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alitaturi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officip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sandant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enistiamus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quatquo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voluptatem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vene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eos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alitaturi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officip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sandant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12EC5611-F13A-4114-914F-0B21AF65655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2380" y="2145236"/>
            <a:ext cx="4983651" cy="85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fr-FR"/>
              <a:t>Titre du graphique / chiffres clé</a:t>
            </a:r>
          </a:p>
        </p:txBody>
      </p:sp>
      <p:sp>
        <p:nvSpPr>
          <p:cNvPr id="6" name="Espace réservé du graphique 5">
            <a:extLst>
              <a:ext uri="{FF2B5EF4-FFF2-40B4-BE49-F238E27FC236}">
                <a16:creationId xmlns:a16="http://schemas.microsoft.com/office/drawing/2014/main" id="{4E102C13-691E-4355-AC5E-4A48DA661C89}"/>
              </a:ext>
            </a:extLst>
          </p:cNvPr>
          <p:cNvSpPr>
            <a:spLocks noGrp="1"/>
          </p:cNvSpPr>
          <p:nvPr>
            <p:ph type="chart" sz="quarter" idx="29" hasCustomPrompt="1"/>
          </p:nvPr>
        </p:nvSpPr>
        <p:spPr>
          <a:xfrm>
            <a:off x="801688" y="4295019"/>
            <a:ext cx="4984750" cy="1604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Graphique </a:t>
            </a:r>
          </a:p>
        </p:txBody>
      </p:sp>
      <p:sp>
        <p:nvSpPr>
          <p:cNvPr id="18" name="Espace réservé du graphique 5">
            <a:extLst>
              <a:ext uri="{FF2B5EF4-FFF2-40B4-BE49-F238E27FC236}">
                <a16:creationId xmlns:a16="http://schemas.microsoft.com/office/drawing/2014/main" id="{2B807CAB-3A10-4145-B51C-AB83CAA2A599}"/>
              </a:ext>
            </a:extLst>
          </p:cNvPr>
          <p:cNvSpPr>
            <a:spLocks noGrp="1"/>
          </p:cNvSpPr>
          <p:nvPr>
            <p:ph type="chart" sz="quarter" idx="30" hasCustomPrompt="1"/>
          </p:nvPr>
        </p:nvSpPr>
        <p:spPr>
          <a:xfrm>
            <a:off x="6271867" y="4295019"/>
            <a:ext cx="4984750" cy="1604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Graphique </a:t>
            </a:r>
          </a:p>
        </p:txBody>
      </p:sp>
      <p:sp>
        <p:nvSpPr>
          <p:cNvPr id="19" name="Espace réservé du texte 28">
            <a:extLst>
              <a:ext uri="{FF2B5EF4-FFF2-40B4-BE49-F238E27FC236}">
                <a16:creationId xmlns:a16="http://schemas.microsoft.com/office/drawing/2014/main" id="{47C88F17-246A-4571-B13C-29E04759F2D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61945" y="6371144"/>
            <a:ext cx="1047089" cy="280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fr-FR"/>
              <a:t>- 01 -</a:t>
            </a:r>
          </a:p>
        </p:txBody>
      </p:sp>
    </p:spTree>
    <p:extLst>
      <p:ext uri="{BB962C8B-B14F-4D97-AF65-F5344CB8AC3E}">
        <p14:creationId xmlns:p14="http://schemas.microsoft.com/office/powerpoint/2010/main" val="252961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f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C3EBA9-D111-4687-83D5-3B7620031B5D}"/>
              </a:ext>
            </a:extLst>
          </p:cNvPr>
          <p:cNvSpPr/>
          <p:nvPr userDrawn="1"/>
        </p:nvSpPr>
        <p:spPr>
          <a:xfrm>
            <a:off x="0" y="-11180"/>
            <a:ext cx="12192000" cy="6869180"/>
          </a:xfrm>
          <a:prstGeom prst="rect">
            <a:avLst/>
          </a:prstGeom>
          <a:solidFill>
            <a:schemeClr val="accent1">
              <a:lumMod val="40000"/>
              <a:lumOff val="60000"/>
              <a:alpha val="50196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2559144-717B-4EA2-B336-16082BD030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5000" y="4134902"/>
            <a:ext cx="3937000" cy="27305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0140CDC-713E-4D46-9805-DE7BF4329D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31923" y="5682526"/>
            <a:ext cx="2420077" cy="7632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B8F8F43-816C-4C1D-9CC3-41293B043E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9659" y="-11180"/>
            <a:ext cx="4140200" cy="2705100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D6AE68-25DA-4C43-8A47-923786DB5E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5194" y="2965659"/>
            <a:ext cx="3350693" cy="3261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/>
            </a:lvl1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BB896B41-780E-41BD-ACB0-FE715FEEAB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45193" y="3630855"/>
            <a:ext cx="3350693" cy="3261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/>
            </a:lvl1pPr>
          </a:lstStyle>
          <a:p>
            <a:pPr lvl="0"/>
            <a:r>
              <a:rPr lang="fr-FR"/>
              <a:t>Numéro de téléphone 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462AE03-A825-461D-A4B7-3D00F3EF12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4673" y="3298629"/>
            <a:ext cx="3351213" cy="3254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/>
            </a:lvl1pPr>
          </a:lstStyle>
          <a:p>
            <a:pPr lvl="0"/>
            <a:r>
              <a:rPr lang="fr-FR"/>
              <a:t>Adresse mail</a:t>
            </a:r>
          </a:p>
        </p:txBody>
      </p:sp>
    </p:spTree>
    <p:extLst>
      <p:ext uri="{BB962C8B-B14F-4D97-AF65-F5344CB8AC3E}">
        <p14:creationId xmlns:p14="http://schemas.microsoft.com/office/powerpoint/2010/main" val="1549426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fi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C3EBA9-D111-4687-83D5-3B7620031B5D}"/>
              </a:ext>
            </a:extLst>
          </p:cNvPr>
          <p:cNvSpPr/>
          <p:nvPr userDrawn="1"/>
        </p:nvSpPr>
        <p:spPr>
          <a:xfrm>
            <a:off x="0" y="-11180"/>
            <a:ext cx="12192000" cy="6869180"/>
          </a:xfrm>
          <a:prstGeom prst="rect">
            <a:avLst/>
          </a:prstGeom>
          <a:solidFill>
            <a:schemeClr val="accent1">
              <a:lumMod val="40000"/>
              <a:lumOff val="60000"/>
              <a:alpha val="50196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2559144-717B-4EA2-B336-16082BD030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5000" y="4134902"/>
            <a:ext cx="3937000" cy="27305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0140CDC-713E-4D46-9805-DE7BF4329D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31923" y="5682526"/>
            <a:ext cx="2420077" cy="7632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B8F8F43-816C-4C1D-9CC3-41293B043E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9659" y="-11180"/>
            <a:ext cx="4140200" cy="2705100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D6AE68-25DA-4C43-8A47-923786DB5E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86877" y="2927810"/>
            <a:ext cx="2218246" cy="9911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4400" b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fr-FR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2363630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fi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C3EBA9-D111-4687-83D5-3B7620031B5D}"/>
              </a:ext>
            </a:extLst>
          </p:cNvPr>
          <p:cNvSpPr/>
          <p:nvPr userDrawn="1"/>
        </p:nvSpPr>
        <p:spPr>
          <a:xfrm>
            <a:off x="0" y="-11180"/>
            <a:ext cx="12192000" cy="6876582"/>
          </a:xfrm>
          <a:prstGeom prst="rect">
            <a:avLst/>
          </a:prstGeom>
          <a:solidFill>
            <a:schemeClr val="accent1">
              <a:lumMod val="40000"/>
              <a:lumOff val="60000"/>
              <a:alpha val="50196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2559144-717B-4EA2-B336-16082BD030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5000" y="4134902"/>
            <a:ext cx="3937000" cy="27305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0140CDC-713E-4D46-9805-DE7BF4329D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31923" y="5682526"/>
            <a:ext cx="2420077" cy="7632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B8F8F43-816C-4C1D-9CC3-41293B043E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9659" y="-11180"/>
            <a:ext cx="4140200" cy="2705100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D6AE68-25DA-4C43-8A47-923786DB5E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74164" y="2927810"/>
            <a:ext cx="5443671" cy="9911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4400" b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fr-FR"/>
              <a:t>www.afdas.com</a:t>
            </a:r>
          </a:p>
        </p:txBody>
      </p:sp>
    </p:spTree>
    <p:extLst>
      <p:ext uri="{BB962C8B-B14F-4D97-AF65-F5344CB8AC3E}">
        <p14:creationId xmlns:p14="http://schemas.microsoft.com/office/powerpoint/2010/main" val="273467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0FF6CE-7356-D34C-9E4B-FAD7253E1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426904-70B6-214E-ADA9-D8D4A1529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FF5C6C-7987-5C42-AE5C-E2B5618A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1EFB-7C7C-1D4C-B8D4-8D38591EA7A2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854FF2-67BF-5340-BAE6-D2AAD64AD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18F650-9D8B-EE4D-8C4A-3176174B0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E8C6-5D8B-4947-90A6-08EC1BD4EC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097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5CD8C999-6B9E-4B4B-84D4-413F5D2C87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85490" y="2072333"/>
            <a:ext cx="5289867" cy="4100968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FE17D773-A1EF-4B70-AE80-532D0034AD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1250" y="2072333"/>
            <a:ext cx="4098925" cy="10543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fr-FR" sz="1200" b="1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Hentisimpos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anderro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rumquae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vene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eos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alitaturi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officip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sandant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Lupta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doles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moluptis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dolecest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sinciatem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quo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eaqui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nihicilit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se et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molores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descipsunt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quiamet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apiet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illatur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0"/>
            <a:endParaRPr lang="fr-FR"/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58071321-BCF2-422C-95F4-7EBCB00232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1250" y="5118929"/>
            <a:ext cx="4098925" cy="10543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fr-FR" sz="1200" b="1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Hentisimpos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anderro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rumquae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vene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eos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alitaturi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officip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sandant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Lupta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doles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moluptis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dolecest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sinciatem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quo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eaqui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nihicilit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se et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molores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descipsunt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quiamet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apiet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illatur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0"/>
            <a:endParaRPr lang="fr-FR"/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FFEE64EC-0528-4698-83A2-514C7A5EAA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1250" y="3597370"/>
            <a:ext cx="4098925" cy="10543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fr-FR" sz="1200" b="1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Hentisimpos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anderro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rumquae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vene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eos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alitaturi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officip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sandant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Lupta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doles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moluptis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dolecest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sinciatem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quo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eaqui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nihicilit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se et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molores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descipsunt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quiamet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apiet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illatur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0"/>
            <a:endParaRPr lang="fr-FR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F9D2E9AA-F262-4E49-8F8A-DF3F6BDA2A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030" y="5118219"/>
            <a:ext cx="796925" cy="646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FF58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fr-FR"/>
              <a:t>3</a:t>
            </a:r>
          </a:p>
        </p:txBody>
      </p:sp>
      <p:sp>
        <p:nvSpPr>
          <p:cNvPr id="21" name="Espace réservé du texte 19">
            <a:extLst>
              <a:ext uri="{FF2B5EF4-FFF2-40B4-BE49-F238E27FC236}">
                <a16:creationId xmlns:a16="http://schemas.microsoft.com/office/drawing/2014/main" id="{3C623B14-FD32-4B27-938D-4BD81D3899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8029" y="3592886"/>
            <a:ext cx="796925" cy="646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FF58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fr-FR"/>
              <a:t>2</a:t>
            </a:r>
          </a:p>
        </p:txBody>
      </p:sp>
      <p:sp>
        <p:nvSpPr>
          <p:cNvPr id="22" name="Espace réservé du texte 19">
            <a:extLst>
              <a:ext uri="{FF2B5EF4-FFF2-40B4-BE49-F238E27FC236}">
                <a16:creationId xmlns:a16="http://schemas.microsoft.com/office/drawing/2014/main" id="{237C949C-9152-4A63-A6F1-B66088D3D7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029" y="2072333"/>
            <a:ext cx="796925" cy="646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FF58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CC4EF41F-824E-4EBC-8C78-503B6F7BE7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860" y="1144468"/>
            <a:ext cx="5692140" cy="3268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FF5800"/>
                </a:solidFill>
              </a:defRPr>
            </a:lvl1pPr>
          </a:lstStyle>
          <a:p>
            <a:pPr lvl="0"/>
            <a:r>
              <a:rPr lang="fr-FR"/>
              <a:t>Sous titre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96753281-BA97-4E1F-AE96-E8B63DFE14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1028" y="346362"/>
            <a:ext cx="5692775" cy="852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>
                <a:latin typeface="Arial Black" panose="020B0A040201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9BC6E27E-2187-4CD8-A733-8C3886BC4F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61945" y="6371144"/>
            <a:ext cx="1047089" cy="280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fr-FR"/>
              <a:t>- 01 -</a:t>
            </a:r>
          </a:p>
        </p:txBody>
      </p:sp>
    </p:spTree>
    <p:extLst>
      <p:ext uri="{BB962C8B-B14F-4D97-AF65-F5344CB8AC3E}">
        <p14:creationId xmlns:p14="http://schemas.microsoft.com/office/powerpoint/2010/main" val="398910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5CD8C999-6B9E-4B4B-84D4-413F5D2C87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81" y="2061649"/>
            <a:ext cx="5289867" cy="4100968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FE17D773-A1EF-4B70-AE80-532D0034AD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82346" y="2074072"/>
            <a:ext cx="4098925" cy="10543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fr-FR" sz="1200" b="1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Hentisimpos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anderro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rumquae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vene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eos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alitaturi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officip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sandant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Lupta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doles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moluptis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dolecest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sinciatem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quo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eaqui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nihicilit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se et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molores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descipsunt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quiamet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apiet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illatur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0"/>
            <a:endParaRPr lang="fr-FR"/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58071321-BCF2-422C-95F4-7EBCB00232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82346" y="5120668"/>
            <a:ext cx="4098925" cy="10543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fr-FR" sz="1200" b="1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Hentisimpos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anderro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rumquae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vene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eos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alitaturi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officip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sandant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Lupta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doles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moluptis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dolecest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sinciatem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quo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eaqui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nihicilit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se et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molores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descipsunt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quiamet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apiet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illatur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0"/>
            <a:endParaRPr lang="fr-FR"/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FFEE64EC-0528-4698-83A2-514C7A5EAA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82346" y="3599109"/>
            <a:ext cx="4098925" cy="10543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fr-FR" sz="1200" b="1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Hentisimpos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anderro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rumquae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vene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eos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alitaturi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officip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sandant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Lupta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doles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moluptis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dolecest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sinciatem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quo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eaqui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nihicilit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se et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molores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descipsunt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quiamet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apiet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illatur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0"/>
            <a:endParaRPr lang="fr-FR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F9D2E9AA-F262-4E49-8F8A-DF3F6BDA2A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39126" y="5119958"/>
            <a:ext cx="796925" cy="646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FF58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fr-FR"/>
              <a:t>3</a:t>
            </a:r>
          </a:p>
        </p:txBody>
      </p:sp>
      <p:sp>
        <p:nvSpPr>
          <p:cNvPr id="21" name="Espace réservé du texte 19">
            <a:extLst>
              <a:ext uri="{FF2B5EF4-FFF2-40B4-BE49-F238E27FC236}">
                <a16:creationId xmlns:a16="http://schemas.microsoft.com/office/drawing/2014/main" id="{3C623B14-FD32-4B27-938D-4BD81D3899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39125" y="3594625"/>
            <a:ext cx="796925" cy="646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FF58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fr-FR"/>
              <a:t>2</a:t>
            </a:r>
          </a:p>
        </p:txBody>
      </p:sp>
      <p:sp>
        <p:nvSpPr>
          <p:cNvPr id="22" name="Espace réservé du texte 19">
            <a:extLst>
              <a:ext uri="{FF2B5EF4-FFF2-40B4-BE49-F238E27FC236}">
                <a16:creationId xmlns:a16="http://schemas.microsoft.com/office/drawing/2014/main" id="{237C949C-9152-4A63-A6F1-B66088D3D7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9125" y="2074072"/>
            <a:ext cx="796925" cy="646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FF58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CC4EF41F-824E-4EBC-8C78-503B6F7BE7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860" y="1144468"/>
            <a:ext cx="5692140" cy="3268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FF5800"/>
                </a:solidFill>
              </a:defRPr>
            </a:lvl1pPr>
          </a:lstStyle>
          <a:p>
            <a:pPr lvl="0"/>
            <a:r>
              <a:rPr lang="fr-FR"/>
              <a:t>Sous titre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96753281-BA97-4E1F-AE96-E8B63DFE14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1028" y="346362"/>
            <a:ext cx="5692775" cy="852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>
                <a:latin typeface="Arial Black" panose="020B0A040201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1" name="Espace réservé du texte 28">
            <a:extLst>
              <a:ext uri="{FF2B5EF4-FFF2-40B4-BE49-F238E27FC236}">
                <a16:creationId xmlns:a16="http://schemas.microsoft.com/office/drawing/2014/main" id="{10959466-09FC-4E1B-9222-B45C47C9F9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61945" y="6371144"/>
            <a:ext cx="1047089" cy="280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fr-FR"/>
              <a:t>- 01 -</a:t>
            </a:r>
          </a:p>
        </p:txBody>
      </p:sp>
    </p:spTree>
    <p:extLst>
      <p:ext uri="{BB962C8B-B14F-4D97-AF65-F5344CB8AC3E}">
        <p14:creationId xmlns:p14="http://schemas.microsoft.com/office/powerpoint/2010/main" val="289998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vie 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BF17AC0B-93CD-4CC6-80D8-54D0D3EFF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860" y="1144468"/>
            <a:ext cx="5692140" cy="3268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FF5800"/>
                </a:solidFill>
              </a:defRPr>
            </a:lvl1pPr>
          </a:lstStyle>
          <a:p>
            <a:pPr lvl="0"/>
            <a:r>
              <a:rPr lang="fr-FR"/>
              <a:t>Sous titre</a:t>
            </a:r>
          </a:p>
        </p:txBody>
      </p:sp>
      <p:sp>
        <p:nvSpPr>
          <p:cNvPr id="3" name="Espace réservé du texte 26">
            <a:extLst>
              <a:ext uri="{FF2B5EF4-FFF2-40B4-BE49-F238E27FC236}">
                <a16:creationId xmlns:a16="http://schemas.microsoft.com/office/drawing/2014/main" id="{8F42CE1F-1405-498F-A2B5-0101504FD6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1028" y="346362"/>
            <a:ext cx="5692775" cy="852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>
                <a:latin typeface="Arial Black" panose="020B0A040201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4" name="Espace réservé du texte 15">
            <a:extLst>
              <a:ext uri="{FF2B5EF4-FFF2-40B4-BE49-F238E27FC236}">
                <a16:creationId xmlns:a16="http://schemas.microsoft.com/office/drawing/2014/main" id="{F65B7564-8A58-498B-AFE4-0AECA1B407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3798" y="4193818"/>
            <a:ext cx="10255133" cy="13341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fr-FR" sz="1200" b="1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Hentisimpos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anderro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rumquae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vene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eos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alitaturi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officip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sandant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Lupta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doles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moluptis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dolecest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sinciatem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quo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eaqui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nihicilit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se et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molores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descipsunt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quiamet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apiet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illatur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Lupta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doles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moluptis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dolecest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sinciatem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quo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eaqui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nihicilit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se et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molores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descipsunt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quiamet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apiet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illatur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Lupta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doles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moluptis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dolecest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sinciatem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quo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eaqui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nihicilit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se et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molores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descipsunt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quiamet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apiet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illatur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Lupta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doles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moluptis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dolecest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sinciatem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quo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eaqui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nihicilit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se et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molores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descipsunt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quiamet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apiet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illatur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Lupta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doles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moluptis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dolecest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sinciatem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quo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eaqui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nihicilit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se et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molores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descipsunt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quiamet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apiet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illatur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200" kern="12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kern="12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/>
          </a:p>
        </p:txBody>
      </p:sp>
      <p:sp>
        <p:nvSpPr>
          <p:cNvPr id="6" name="Espace réservé du texte 15">
            <a:extLst>
              <a:ext uri="{FF2B5EF4-FFF2-40B4-BE49-F238E27FC236}">
                <a16:creationId xmlns:a16="http://schemas.microsoft.com/office/drawing/2014/main" id="{0DADE1A3-F047-4FC9-85D9-159B67AFF0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3798" y="2317912"/>
            <a:ext cx="10255133" cy="13341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fr-FR" sz="1200" b="1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Hentisimpos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anderro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rumquae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vene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eos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alitaturi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officip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sandant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Lupta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doles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moluptis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dolecest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sinciatem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quo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eaqui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nihicilit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se et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molores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descipsunt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quiamet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apiet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illatur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Lupta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doles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moluptis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dolecest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sinciatem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quo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eaqui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nihicilit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se et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molores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descipsunt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quiamet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apiet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illatur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Lupta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doles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moluptis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dolecest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sinciatem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quo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eaqui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nihicilit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se et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molores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descipsunt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quiamet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apiet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illatur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Lupta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doles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moluptis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dolecest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sinciatem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quo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eaqui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nihicilit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se et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molores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descipsunt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quiamet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apiet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illatur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Lupta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doles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moluptis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dolecest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sinciatem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quo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eaqui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nihicilit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se et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molores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descipsunt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quiamet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apiet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illatur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ilit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200" kern="12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kern="12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/>
          </a:p>
        </p:txBody>
      </p:sp>
      <p:sp>
        <p:nvSpPr>
          <p:cNvPr id="7" name="Espace réservé du texte 28">
            <a:extLst>
              <a:ext uri="{FF2B5EF4-FFF2-40B4-BE49-F238E27FC236}">
                <a16:creationId xmlns:a16="http://schemas.microsoft.com/office/drawing/2014/main" id="{191A9075-EA71-4A81-93F9-F5A1586F75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61945" y="6371144"/>
            <a:ext cx="1047089" cy="280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fr-FR"/>
              <a:t>- 01 -</a:t>
            </a:r>
          </a:p>
        </p:txBody>
      </p:sp>
    </p:spTree>
    <p:extLst>
      <p:ext uri="{BB962C8B-B14F-4D97-AF65-F5344CB8AC3E}">
        <p14:creationId xmlns:p14="http://schemas.microsoft.com/office/powerpoint/2010/main" val="41158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BF17AC0B-93CD-4CC6-80D8-54D0D3EFF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860" y="1144468"/>
            <a:ext cx="5692140" cy="3268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FF5800"/>
                </a:solidFill>
              </a:defRPr>
            </a:lvl1pPr>
          </a:lstStyle>
          <a:p>
            <a:pPr lvl="0"/>
            <a:r>
              <a:rPr lang="fr-FR"/>
              <a:t>Sous titre</a:t>
            </a:r>
          </a:p>
        </p:txBody>
      </p:sp>
      <p:sp>
        <p:nvSpPr>
          <p:cNvPr id="3" name="Espace réservé du texte 26">
            <a:extLst>
              <a:ext uri="{FF2B5EF4-FFF2-40B4-BE49-F238E27FC236}">
                <a16:creationId xmlns:a16="http://schemas.microsoft.com/office/drawing/2014/main" id="{8F42CE1F-1405-498F-A2B5-0101504FD6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1028" y="346362"/>
            <a:ext cx="5692775" cy="852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>
                <a:latin typeface="Arial Black" panose="020B0A040201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6" name="Espace réservé du texte 15">
            <a:extLst>
              <a:ext uri="{FF2B5EF4-FFF2-40B4-BE49-F238E27FC236}">
                <a16:creationId xmlns:a16="http://schemas.microsoft.com/office/drawing/2014/main" id="{0DADE1A3-F047-4FC9-85D9-159B67AFF0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6236" y="2269459"/>
            <a:ext cx="10255133" cy="37005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fr-FR" sz="1200" b="1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Hentisimpos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anderro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rumquae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vene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eos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alitaturi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officip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sandant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FR" sz="1200" kern="12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/>
          </a:p>
        </p:txBody>
      </p:sp>
      <p:sp>
        <p:nvSpPr>
          <p:cNvPr id="8" name="Espace réservé du texte 28">
            <a:extLst>
              <a:ext uri="{FF2B5EF4-FFF2-40B4-BE49-F238E27FC236}">
                <a16:creationId xmlns:a16="http://schemas.microsoft.com/office/drawing/2014/main" id="{12D503F8-2ADB-40F0-91B8-34E554A638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61945" y="6371144"/>
            <a:ext cx="1047089" cy="280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fr-FR"/>
              <a:t>- 01 -</a:t>
            </a:r>
          </a:p>
        </p:txBody>
      </p:sp>
    </p:spTree>
    <p:extLst>
      <p:ext uri="{BB962C8B-B14F-4D97-AF65-F5344CB8AC3E}">
        <p14:creationId xmlns:p14="http://schemas.microsoft.com/office/powerpoint/2010/main" val="1007072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BF17AC0B-93CD-4CC6-80D8-54D0D3EFF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860" y="1144468"/>
            <a:ext cx="5692140" cy="3268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FF5800"/>
                </a:solidFill>
              </a:defRPr>
            </a:lvl1pPr>
          </a:lstStyle>
          <a:p>
            <a:pPr lvl="0"/>
            <a:r>
              <a:rPr lang="fr-FR"/>
              <a:t>Sous titre</a:t>
            </a:r>
          </a:p>
        </p:txBody>
      </p:sp>
      <p:sp>
        <p:nvSpPr>
          <p:cNvPr id="3" name="Espace réservé du texte 26">
            <a:extLst>
              <a:ext uri="{FF2B5EF4-FFF2-40B4-BE49-F238E27FC236}">
                <a16:creationId xmlns:a16="http://schemas.microsoft.com/office/drawing/2014/main" id="{8F42CE1F-1405-498F-A2B5-0101504FD6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1028" y="346362"/>
            <a:ext cx="5692775" cy="852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>
                <a:latin typeface="Arial Black" panose="020B0A040201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2" name="Espace réservé pour une image  13">
            <a:extLst>
              <a:ext uri="{FF2B5EF4-FFF2-40B4-BE49-F238E27FC236}">
                <a16:creationId xmlns:a16="http://schemas.microsoft.com/office/drawing/2014/main" id="{11F6B897-6D71-49BA-8920-2762D977C5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81" y="2061649"/>
            <a:ext cx="5289867" cy="4100968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13">
            <a:extLst>
              <a:ext uri="{FF2B5EF4-FFF2-40B4-BE49-F238E27FC236}">
                <a16:creationId xmlns:a16="http://schemas.microsoft.com/office/drawing/2014/main" id="{5CB65B6A-0B60-4950-BEEE-E6E1921DF18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8618" y="2061649"/>
            <a:ext cx="5289867" cy="4100968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13D55336-6719-4A54-89C5-3DFBC0B900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61945" y="6371144"/>
            <a:ext cx="1047089" cy="280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fr-FR"/>
              <a:t>- 01 -</a:t>
            </a:r>
          </a:p>
        </p:txBody>
      </p:sp>
    </p:spTree>
    <p:extLst>
      <p:ext uri="{BB962C8B-B14F-4D97-AF65-F5344CB8AC3E}">
        <p14:creationId xmlns:p14="http://schemas.microsoft.com/office/powerpoint/2010/main" val="174940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BF17AC0B-93CD-4CC6-80D8-54D0D3EFF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860" y="1144468"/>
            <a:ext cx="5692140" cy="3268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FF5800"/>
                </a:solidFill>
              </a:defRPr>
            </a:lvl1pPr>
          </a:lstStyle>
          <a:p>
            <a:pPr lvl="0"/>
            <a:r>
              <a:rPr lang="fr-FR"/>
              <a:t>Sous titre</a:t>
            </a:r>
          </a:p>
        </p:txBody>
      </p:sp>
      <p:sp>
        <p:nvSpPr>
          <p:cNvPr id="3" name="Espace réservé du texte 26">
            <a:extLst>
              <a:ext uri="{FF2B5EF4-FFF2-40B4-BE49-F238E27FC236}">
                <a16:creationId xmlns:a16="http://schemas.microsoft.com/office/drawing/2014/main" id="{8F42CE1F-1405-498F-A2B5-0101504FD6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1028" y="346362"/>
            <a:ext cx="5692775" cy="852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>
                <a:latin typeface="Arial Black" panose="020B0A040201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4" name="Espace réservé du texte 15">
            <a:extLst>
              <a:ext uri="{FF2B5EF4-FFF2-40B4-BE49-F238E27FC236}">
                <a16:creationId xmlns:a16="http://schemas.microsoft.com/office/drawing/2014/main" id="{F65B7564-8A58-498B-AFE4-0AECA1B407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56510" y="4439695"/>
            <a:ext cx="1609897" cy="452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fr-FR" sz="1200" b="1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Hentisimpos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anderro</a:t>
            </a:r>
            <a:endParaRPr lang="fr-FR" sz="1200" kern="12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kern="12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/>
          </a:p>
        </p:txBody>
      </p:sp>
      <p:sp>
        <p:nvSpPr>
          <p:cNvPr id="7" name="Espace réservé du texte 15">
            <a:extLst>
              <a:ext uri="{FF2B5EF4-FFF2-40B4-BE49-F238E27FC236}">
                <a16:creationId xmlns:a16="http://schemas.microsoft.com/office/drawing/2014/main" id="{9FAA8ABE-D31F-4D56-9041-2EADFC311F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45776" y="4439695"/>
            <a:ext cx="1609897" cy="452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fr-FR" sz="1200" b="1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Hentisimpos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anderro</a:t>
            </a:r>
            <a:endParaRPr lang="fr-FR" sz="1200" kern="12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kern="12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/>
          </a:p>
        </p:txBody>
      </p:sp>
      <p:sp>
        <p:nvSpPr>
          <p:cNvPr id="8" name="Espace réservé du texte 15">
            <a:extLst>
              <a:ext uri="{FF2B5EF4-FFF2-40B4-BE49-F238E27FC236}">
                <a16:creationId xmlns:a16="http://schemas.microsoft.com/office/drawing/2014/main" id="{1E40E6AB-E0D3-48A6-9CD1-7814690BF0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35042" y="4439694"/>
            <a:ext cx="1609897" cy="452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fr-FR" sz="1200" b="1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Hentisimpos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anderro</a:t>
            </a:r>
            <a:endParaRPr lang="fr-FR" sz="1200" kern="12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kern="12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/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922167B3-D7BC-494B-8793-FC2D8731EF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82497" y="4439694"/>
            <a:ext cx="1609897" cy="452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fr-FR" sz="1200" b="1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Hentisimpos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anderro</a:t>
            </a:r>
            <a:endParaRPr lang="fr-FR" sz="1200" kern="12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kern="12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/>
          </a:p>
        </p:txBody>
      </p:sp>
      <p:sp>
        <p:nvSpPr>
          <p:cNvPr id="10" name="Espace réservé pour une image  13">
            <a:extLst>
              <a:ext uri="{FF2B5EF4-FFF2-40B4-BE49-F238E27FC236}">
                <a16:creationId xmlns:a16="http://schemas.microsoft.com/office/drawing/2014/main" id="{ADB54C2A-46E7-4508-8FA0-161D3E027B0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56510" y="2706444"/>
            <a:ext cx="1609897" cy="1445112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/>
              <a:t>Image</a:t>
            </a:r>
          </a:p>
          <a:p>
            <a:endParaRPr lang="fr-FR"/>
          </a:p>
        </p:txBody>
      </p:sp>
      <p:sp>
        <p:nvSpPr>
          <p:cNvPr id="11" name="Espace réservé pour une image  13">
            <a:extLst>
              <a:ext uri="{FF2B5EF4-FFF2-40B4-BE49-F238E27FC236}">
                <a16:creationId xmlns:a16="http://schemas.microsoft.com/office/drawing/2014/main" id="{60379341-ADF6-4135-AFD8-EAA142EC049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945775" y="2706444"/>
            <a:ext cx="1609897" cy="1445112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/>
              <a:t>Image</a:t>
            </a:r>
          </a:p>
          <a:p>
            <a:endParaRPr lang="fr-FR"/>
          </a:p>
        </p:txBody>
      </p:sp>
      <p:sp>
        <p:nvSpPr>
          <p:cNvPr id="12" name="Espace réservé pour une image  13">
            <a:extLst>
              <a:ext uri="{FF2B5EF4-FFF2-40B4-BE49-F238E27FC236}">
                <a16:creationId xmlns:a16="http://schemas.microsoft.com/office/drawing/2014/main" id="{CB0E0CE0-E9CC-4027-AE86-C2FDB46F8C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035042" y="2706444"/>
            <a:ext cx="1609897" cy="1445112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/>
              <a:t>Image</a:t>
            </a:r>
          </a:p>
          <a:p>
            <a:endParaRPr lang="fr-FR"/>
          </a:p>
        </p:txBody>
      </p:sp>
      <p:sp>
        <p:nvSpPr>
          <p:cNvPr id="13" name="Espace réservé pour une image  13">
            <a:extLst>
              <a:ext uri="{FF2B5EF4-FFF2-40B4-BE49-F238E27FC236}">
                <a16:creationId xmlns:a16="http://schemas.microsoft.com/office/drawing/2014/main" id="{963E58A2-E81A-4818-A24A-146EF188421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88040" y="2706444"/>
            <a:ext cx="1609897" cy="1445112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/>
              <a:t>Image</a:t>
            </a:r>
          </a:p>
          <a:p>
            <a:endParaRPr lang="fr-FR"/>
          </a:p>
        </p:txBody>
      </p:sp>
      <p:sp>
        <p:nvSpPr>
          <p:cNvPr id="14" name="Espace réservé du texte 28">
            <a:extLst>
              <a:ext uri="{FF2B5EF4-FFF2-40B4-BE49-F238E27FC236}">
                <a16:creationId xmlns:a16="http://schemas.microsoft.com/office/drawing/2014/main" id="{68F159DE-6863-4D8C-B4FB-68F3BF6366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61945" y="6371144"/>
            <a:ext cx="1047089" cy="280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fr-FR"/>
              <a:t>- 01 -</a:t>
            </a:r>
          </a:p>
        </p:txBody>
      </p:sp>
    </p:spTree>
    <p:extLst>
      <p:ext uri="{BB962C8B-B14F-4D97-AF65-F5344CB8AC3E}">
        <p14:creationId xmlns:p14="http://schemas.microsoft.com/office/powerpoint/2010/main" val="310020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BF17AC0B-93CD-4CC6-80D8-54D0D3EFF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860" y="1144468"/>
            <a:ext cx="5692140" cy="3268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FF5800"/>
                </a:solidFill>
              </a:defRPr>
            </a:lvl1pPr>
          </a:lstStyle>
          <a:p>
            <a:pPr lvl="0"/>
            <a:r>
              <a:rPr lang="fr-FR"/>
              <a:t>Sous titre</a:t>
            </a:r>
          </a:p>
        </p:txBody>
      </p:sp>
      <p:sp>
        <p:nvSpPr>
          <p:cNvPr id="3" name="Espace réservé du texte 26">
            <a:extLst>
              <a:ext uri="{FF2B5EF4-FFF2-40B4-BE49-F238E27FC236}">
                <a16:creationId xmlns:a16="http://schemas.microsoft.com/office/drawing/2014/main" id="{8F42CE1F-1405-498F-A2B5-0101504FD6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1028" y="346362"/>
            <a:ext cx="5692775" cy="852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>
                <a:latin typeface="Arial Black" panose="020B0A040201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4" name="Espace réservé du texte 15">
            <a:extLst>
              <a:ext uri="{FF2B5EF4-FFF2-40B4-BE49-F238E27FC236}">
                <a16:creationId xmlns:a16="http://schemas.microsoft.com/office/drawing/2014/main" id="{F65B7564-8A58-498B-AFE4-0AECA1B407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89514" y="3430635"/>
            <a:ext cx="1609897" cy="452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fr-FR" sz="1200" b="1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Hentisimpos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anderro</a:t>
            </a:r>
            <a:endParaRPr lang="fr-FR" sz="1200" kern="12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kern="12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/>
          </a:p>
        </p:txBody>
      </p:sp>
      <p:sp>
        <p:nvSpPr>
          <p:cNvPr id="7" name="Espace réservé du texte 15">
            <a:extLst>
              <a:ext uri="{FF2B5EF4-FFF2-40B4-BE49-F238E27FC236}">
                <a16:creationId xmlns:a16="http://schemas.microsoft.com/office/drawing/2014/main" id="{9FAA8ABE-D31F-4D56-9041-2EADFC311F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78780" y="3430635"/>
            <a:ext cx="1609897" cy="452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fr-FR" sz="1200" b="1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Hentisimpos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anderro</a:t>
            </a:r>
            <a:endParaRPr lang="fr-FR" sz="1200" kern="12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kern="12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/>
          </a:p>
        </p:txBody>
      </p:sp>
      <p:sp>
        <p:nvSpPr>
          <p:cNvPr id="8" name="Espace réservé du texte 15">
            <a:extLst>
              <a:ext uri="{FF2B5EF4-FFF2-40B4-BE49-F238E27FC236}">
                <a16:creationId xmlns:a16="http://schemas.microsoft.com/office/drawing/2014/main" id="{1E40E6AB-E0D3-48A6-9CD1-7814690BF0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68046" y="3430634"/>
            <a:ext cx="1609897" cy="452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fr-FR" sz="1200" b="1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Hentisimpos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anderro</a:t>
            </a:r>
            <a:endParaRPr lang="fr-FR" sz="1200" kern="12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kern="12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/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922167B3-D7BC-494B-8793-FC2D8731EF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5501" y="3430634"/>
            <a:ext cx="1609897" cy="452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fr-FR" sz="1200" b="1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Hentisimpos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anderro</a:t>
            </a:r>
            <a:endParaRPr lang="fr-FR" sz="1200" kern="12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kern="12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/>
          </a:p>
        </p:txBody>
      </p:sp>
      <p:sp>
        <p:nvSpPr>
          <p:cNvPr id="10" name="Espace réservé pour une image  13">
            <a:extLst>
              <a:ext uri="{FF2B5EF4-FFF2-40B4-BE49-F238E27FC236}">
                <a16:creationId xmlns:a16="http://schemas.microsoft.com/office/drawing/2014/main" id="{ADB54C2A-46E7-4508-8FA0-161D3E027B0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89514" y="1913373"/>
            <a:ext cx="1609897" cy="1445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Image</a:t>
            </a:r>
          </a:p>
        </p:txBody>
      </p:sp>
      <p:sp>
        <p:nvSpPr>
          <p:cNvPr id="11" name="Espace réservé pour une image  13">
            <a:extLst>
              <a:ext uri="{FF2B5EF4-FFF2-40B4-BE49-F238E27FC236}">
                <a16:creationId xmlns:a16="http://schemas.microsoft.com/office/drawing/2014/main" id="{60379341-ADF6-4135-AFD8-EAA142EC049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078779" y="1913373"/>
            <a:ext cx="1609897" cy="1445112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/>
              <a:t>Image</a:t>
            </a:r>
          </a:p>
          <a:p>
            <a:endParaRPr lang="fr-FR"/>
          </a:p>
        </p:txBody>
      </p:sp>
      <p:sp>
        <p:nvSpPr>
          <p:cNvPr id="12" name="Espace réservé pour une image  13">
            <a:extLst>
              <a:ext uri="{FF2B5EF4-FFF2-40B4-BE49-F238E27FC236}">
                <a16:creationId xmlns:a16="http://schemas.microsoft.com/office/drawing/2014/main" id="{CB0E0CE0-E9CC-4027-AE86-C2FDB46F8C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68046" y="1913373"/>
            <a:ext cx="1609897" cy="1445112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/>
              <a:t>Image</a:t>
            </a:r>
          </a:p>
          <a:p>
            <a:endParaRPr lang="fr-FR"/>
          </a:p>
        </p:txBody>
      </p:sp>
      <p:sp>
        <p:nvSpPr>
          <p:cNvPr id="13" name="Espace réservé pour une image  13">
            <a:extLst>
              <a:ext uri="{FF2B5EF4-FFF2-40B4-BE49-F238E27FC236}">
                <a16:creationId xmlns:a16="http://schemas.microsoft.com/office/drawing/2014/main" id="{963E58A2-E81A-4818-A24A-146EF188421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321044" y="1913373"/>
            <a:ext cx="1609897" cy="1445112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/>
              <a:t>Image</a:t>
            </a:r>
          </a:p>
          <a:p>
            <a:endParaRPr lang="fr-FR"/>
          </a:p>
        </p:txBody>
      </p:sp>
      <p:sp>
        <p:nvSpPr>
          <p:cNvPr id="14" name="Espace réservé du texte 15">
            <a:extLst>
              <a:ext uri="{FF2B5EF4-FFF2-40B4-BE49-F238E27FC236}">
                <a16:creationId xmlns:a16="http://schemas.microsoft.com/office/drawing/2014/main" id="{9F555FEB-0EAD-4237-83A0-7DBD86F8FD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83971" y="5702555"/>
            <a:ext cx="1609897" cy="452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fr-FR" sz="1200" b="1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Hentisimpos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anderro</a:t>
            </a:r>
            <a:endParaRPr lang="fr-FR" sz="1200" kern="12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kern="12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/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5BAF6C53-80B7-4734-A59A-2888933D56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73237" y="5702555"/>
            <a:ext cx="1609897" cy="452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fr-FR" sz="1200" b="1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Hentisimpos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anderro</a:t>
            </a:r>
            <a:endParaRPr lang="fr-FR" sz="1200" kern="12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kern="12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3D4207B0-6923-4FF6-BE59-7A88BF179AD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62503" y="5702554"/>
            <a:ext cx="1609897" cy="452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fr-FR" sz="1200" b="1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Hentisimpos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anderro</a:t>
            </a:r>
            <a:endParaRPr lang="fr-FR" sz="1200" kern="12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kern="12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/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F3B41B5E-6889-4B1B-8B1D-5284F00607F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09958" y="5702554"/>
            <a:ext cx="1609897" cy="452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fr-FR" sz="1200" b="1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Hentisimpos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anderro</a:t>
            </a:r>
            <a:endParaRPr lang="fr-FR" sz="1200" kern="12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kern="12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/>
          </a:p>
        </p:txBody>
      </p:sp>
      <p:sp>
        <p:nvSpPr>
          <p:cNvPr id="18" name="Espace réservé pour une image  13">
            <a:extLst>
              <a:ext uri="{FF2B5EF4-FFF2-40B4-BE49-F238E27FC236}">
                <a16:creationId xmlns:a16="http://schemas.microsoft.com/office/drawing/2014/main" id="{2B86ED07-098E-486D-8712-CFEB09EECE7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983971" y="4185293"/>
            <a:ext cx="1609897" cy="1445112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/>
              <a:t>Image</a:t>
            </a:r>
          </a:p>
          <a:p>
            <a:endParaRPr lang="fr-FR"/>
          </a:p>
        </p:txBody>
      </p:sp>
      <p:sp>
        <p:nvSpPr>
          <p:cNvPr id="19" name="Espace réservé pour une image  13">
            <a:extLst>
              <a:ext uri="{FF2B5EF4-FFF2-40B4-BE49-F238E27FC236}">
                <a16:creationId xmlns:a16="http://schemas.microsoft.com/office/drawing/2014/main" id="{95987EFA-707A-4E28-AF1C-E126967780F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073236" y="4185293"/>
            <a:ext cx="1609897" cy="1445112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/>
              <a:t>Image</a:t>
            </a:r>
          </a:p>
          <a:p>
            <a:endParaRPr lang="fr-FR"/>
          </a:p>
        </p:txBody>
      </p:sp>
      <p:sp>
        <p:nvSpPr>
          <p:cNvPr id="20" name="Espace réservé pour une image  13">
            <a:extLst>
              <a:ext uri="{FF2B5EF4-FFF2-40B4-BE49-F238E27FC236}">
                <a16:creationId xmlns:a16="http://schemas.microsoft.com/office/drawing/2014/main" id="{3AB44852-D078-4659-ACD4-A570425A41D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62503" y="4185293"/>
            <a:ext cx="1609897" cy="1445112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/>
              <a:t>Image</a:t>
            </a:r>
          </a:p>
          <a:p>
            <a:endParaRPr lang="fr-FR"/>
          </a:p>
        </p:txBody>
      </p:sp>
      <p:sp>
        <p:nvSpPr>
          <p:cNvPr id="21" name="Espace réservé pour une image  13">
            <a:extLst>
              <a:ext uri="{FF2B5EF4-FFF2-40B4-BE49-F238E27FC236}">
                <a16:creationId xmlns:a16="http://schemas.microsoft.com/office/drawing/2014/main" id="{4D04FB2A-CF10-47AD-9D78-5F1D9D178A1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315501" y="4185293"/>
            <a:ext cx="1609897" cy="1445112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/>
              <a:t>Image</a:t>
            </a:r>
          </a:p>
          <a:p>
            <a:endParaRPr lang="fr-FR"/>
          </a:p>
        </p:txBody>
      </p:sp>
      <p:sp>
        <p:nvSpPr>
          <p:cNvPr id="22" name="Espace réservé du texte 28">
            <a:extLst>
              <a:ext uri="{FF2B5EF4-FFF2-40B4-BE49-F238E27FC236}">
                <a16:creationId xmlns:a16="http://schemas.microsoft.com/office/drawing/2014/main" id="{D9615177-B79A-43BC-82B4-37C655E0A42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61945" y="6371144"/>
            <a:ext cx="1047089" cy="280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fr-FR"/>
              <a:t>- 01 -</a:t>
            </a:r>
          </a:p>
        </p:txBody>
      </p:sp>
    </p:spTree>
    <p:extLst>
      <p:ext uri="{BB962C8B-B14F-4D97-AF65-F5344CB8AC3E}">
        <p14:creationId xmlns:p14="http://schemas.microsoft.com/office/powerpoint/2010/main" val="256754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graphiq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6">
            <a:extLst>
              <a:ext uri="{FF2B5EF4-FFF2-40B4-BE49-F238E27FC236}">
                <a16:creationId xmlns:a16="http://schemas.microsoft.com/office/drawing/2014/main" id="{CE349D44-13D7-4E2C-9AAF-0C65BC14DA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1028" y="346362"/>
            <a:ext cx="5692775" cy="852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>
                <a:latin typeface="Arial Black" panose="020B0A040201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3" name="Espace réservé du texte 24">
            <a:extLst>
              <a:ext uri="{FF2B5EF4-FFF2-40B4-BE49-F238E27FC236}">
                <a16:creationId xmlns:a16="http://schemas.microsoft.com/office/drawing/2014/main" id="{2847BCB6-46DD-48F4-82DE-12C6D1A753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860" y="1144468"/>
            <a:ext cx="5692140" cy="3268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FF5800"/>
                </a:solidFill>
              </a:defRPr>
            </a:lvl1pPr>
          </a:lstStyle>
          <a:p>
            <a:pPr lvl="0"/>
            <a:r>
              <a:rPr lang="fr-FR"/>
              <a:t>Sous titre</a:t>
            </a:r>
          </a:p>
        </p:txBody>
      </p:sp>
      <p:sp>
        <p:nvSpPr>
          <p:cNvPr id="4" name="Espace réservé du texte 15">
            <a:extLst>
              <a:ext uri="{FF2B5EF4-FFF2-40B4-BE49-F238E27FC236}">
                <a16:creationId xmlns:a16="http://schemas.microsoft.com/office/drawing/2014/main" id="{05F129E0-4F0F-4624-872A-EB7218AF80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904" y="2729042"/>
            <a:ext cx="4983651" cy="7124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</a:lstStyle>
          <a:p>
            <a:r>
              <a:rPr lang="fr-FR" sz="1200" b="1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 chiffre clé.</a:t>
            </a:r>
          </a:p>
          <a:p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texte courant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usam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illo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enistiamus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quatquo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voluptatem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vene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eos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alitaturi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officip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sandant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1559892-507D-400B-8F5C-8C8501369FD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4904" y="1854291"/>
            <a:ext cx="4983651" cy="85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fr-FR"/>
              <a:t>Titre du graphique / chiffres clé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6478BAD-08A8-41C3-8558-7CE3A2B6CEE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4904" y="3461416"/>
            <a:ext cx="4983651" cy="819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rgbClr val="FF58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fr-FR"/>
              <a:t>000,0 M€</a:t>
            </a:r>
          </a:p>
        </p:txBody>
      </p:sp>
      <p:sp>
        <p:nvSpPr>
          <p:cNvPr id="11" name="Espace réservé du texte 15">
            <a:extLst>
              <a:ext uri="{FF2B5EF4-FFF2-40B4-BE49-F238E27FC236}">
                <a16:creationId xmlns:a16="http://schemas.microsoft.com/office/drawing/2014/main" id="{82ABFB27-8C39-4B4A-9183-FEE5A3CE87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27242" y="5444837"/>
            <a:ext cx="1444826" cy="7124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</a:lstStyle>
          <a:p>
            <a:r>
              <a:rPr lang="fr-FR" sz="1200" b="1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 chiffre clé.</a:t>
            </a:r>
          </a:p>
          <a:p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texte courant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usam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illo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1A7E5E25-FCA1-403E-9D0E-CBC615FCF44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27242" y="4828497"/>
            <a:ext cx="1444826" cy="6080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/>
            </a:lvl1pPr>
          </a:lstStyle>
          <a:p>
            <a:pPr lvl="0"/>
            <a:r>
              <a:rPr lang="fr-FR"/>
              <a:t>00%</a:t>
            </a:r>
          </a:p>
        </p:txBody>
      </p: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DF563602-8055-4B1F-9445-9561FFE966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26831" y="2745667"/>
            <a:ext cx="4983651" cy="8581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</a:lstStyle>
          <a:p>
            <a:r>
              <a:rPr lang="fr-FR" sz="1200" b="1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 chiffre clé.</a:t>
            </a:r>
          </a:p>
          <a:p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texte courant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usam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illo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enistiamus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quatquo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voluptatem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vene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eos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alitaturi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officip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sandant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enistiamus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quatquo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voluptatem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vene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eos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alitaturi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officip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sandant</a:t>
            </a:r>
            <a:r>
              <a:rPr lang="fr-FR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89E332ED-1B5E-4408-8189-C1EDA492FDF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26831" y="1870916"/>
            <a:ext cx="4983651" cy="85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fr-FR"/>
              <a:t>Titre du graphique / chiffres clé</a:t>
            </a:r>
          </a:p>
        </p:txBody>
      </p:sp>
      <p:sp>
        <p:nvSpPr>
          <p:cNvPr id="21" name="Espace réservé du graphique 20">
            <a:extLst>
              <a:ext uri="{FF2B5EF4-FFF2-40B4-BE49-F238E27FC236}">
                <a16:creationId xmlns:a16="http://schemas.microsoft.com/office/drawing/2014/main" id="{795A60BB-A2BD-4CD2-B0FB-7ED7283C2496}"/>
              </a:ext>
            </a:extLst>
          </p:cNvPr>
          <p:cNvSpPr>
            <a:spLocks noGrp="1"/>
          </p:cNvSpPr>
          <p:nvPr>
            <p:ph type="chart" sz="quarter" idx="25" hasCustomPrompt="1"/>
          </p:nvPr>
        </p:nvSpPr>
        <p:spPr>
          <a:xfrm>
            <a:off x="3926405" y="4610288"/>
            <a:ext cx="1962150" cy="1679575"/>
          </a:xfrm>
          <a:prstGeom prst="rect">
            <a:avLst/>
          </a:prstGeom>
        </p:spPr>
        <p:txBody>
          <a:bodyPr/>
          <a:lstStyle/>
          <a:p>
            <a:r>
              <a:rPr lang="fr-FR"/>
              <a:t>Graphique</a:t>
            </a:r>
          </a:p>
        </p:txBody>
      </p:sp>
      <p:sp>
        <p:nvSpPr>
          <p:cNvPr id="22" name="Espace réservé du graphique 20">
            <a:extLst>
              <a:ext uri="{FF2B5EF4-FFF2-40B4-BE49-F238E27FC236}">
                <a16:creationId xmlns:a16="http://schemas.microsoft.com/office/drawing/2014/main" id="{A072DE02-5778-4E2B-8F41-051195EDF16A}"/>
              </a:ext>
            </a:extLst>
          </p:cNvPr>
          <p:cNvSpPr>
            <a:spLocks noGrp="1"/>
          </p:cNvSpPr>
          <p:nvPr>
            <p:ph type="chart" sz="quarter" idx="26" hasCustomPrompt="1"/>
          </p:nvPr>
        </p:nvSpPr>
        <p:spPr>
          <a:xfrm>
            <a:off x="6626831" y="4047794"/>
            <a:ext cx="4983650" cy="1679575"/>
          </a:xfrm>
          <a:prstGeom prst="rect">
            <a:avLst/>
          </a:prstGeom>
        </p:spPr>
        <p:txBody>
          <a:bodyPr/>
          <a:lstStyle/>
          <a:p>
            <a:r>
              <a:rPr lang="fr-FR"/>
              <a:t>Graphique</a:t>
            </a:r>
          </a:p>
        </p:txBody>
      </p:sp>
      <p:sp>
        <p:nvSpPr>
          <p:cNvPr id="23" name="Espace réservé du texte 28">
            <a:extLst>
              <a:ext uri="{FF2B5EF4-FFF2-40B4-BE49-F238E27FC236}">
                <a16:creationId xmlns:a16="http://schemas.microsoft.com/office/drawing/2014/main" id="{1CD4882C-F60B-4713-B057-23308663F2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61945" y="6371144"/>
            <a:ext cx="1047089" cy="280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fr-FR"/>
              <a:t>- 01 -</a:t>
            </a:r>
          </a:p>
        </p:txBody>
      </p:sp>
    </p:spTree>
    <p:extLst>
      <p:ext uri="{BB962C8B-B14F-4D97-AF65-F5344CB8AC3E}">
        <p14:creationId xmlns:p14="http://schemas.microsoft.com/office/powerpoint/2010/main" val="126794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9FBAB02-6EB4-4AEB-A1DB-CC36B277C5B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3033" y="-11180"/>
            <a:ext cx="4140200" cy="27051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0944B4E-ADC2-4728-9FDB-540B6470BA4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271626" y="4143215"/>
            <a:ext cx="39370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7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8" r:id="rId5"/>
    <p:sldLayoutId id="2147483667" r:id="rId6"/>
    <p:sldLayoutId id="2147483665" r:id="rId7"/>
    <p:sldLayoutId id="2147483666" r:id="rId8"/>
    <p:sldLayoutId id="2147483656" r:id="rId9"/>
    <p:sldLayoutId id="2147483669" r:id="rId10"/>
    <p:sldLayoutId id="2147483662" r:id="rId11"/>
    <p:sldLayoutId id="2147483663" r:id="rId12"/>
    <p:sldLayoutId id="2147483664" r:id="rId13"/>
    <p:sldLayoutId id="2147483670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fdas.com/images/fiche-pratique-offre-vhss" TargetMode="External"/><Relationship Id="rId3" Type="http://schemas.openxmlformats.org/officeDocument/2006/relationships/hyperlink" Target="https://formations.afdas.com/@@training_search?keyword=cat%2Bfondamentaux%2Bvhss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www.afdas.com/entreprises/services/professionnaliser/agir-en-faveur-lutte-vhs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mations.afdas.com/@@training_search?keyword=cat%2Bambassadeur%2BVHSS" TargetMode="External"/><Relationship Id="rId5" Type="http://schemas.openxmlformats.org/officeDocument/2006/relationships/hyperlink" Target="https://formations.afdas.com/@@training_search?keyword=cat%2BMettre%2BVHSS" TargetMode="External"/><Relationship Id="rId4" Type="http://schemas.openxmlformats.org/officeDocument/2006/relationships/hyperlink" Target="https://formations.afdas.com/@@training_search?keyword=cat%2BContribuer%2BVHS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fdas.com/images/mail-kit-communication-vhss-particuliers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Afdas/status/1468273499353628675?s=20" TargetMode="External"/><Relationship Id="rId5" Type="http://schemas.openxmlformats.org/officeDocument/2006/relationships/hyperlink" Target="https://www.afdas.com/actualites/cdp_agir_contre_vhss_061221" TargetMode="External"/><Relationship Id="rId4" Type="http://schemas.openxmlformats.org/officeDocument/2006/relationships/hyperlink" Target="https://www.afdas.com/images/mail-kit-communication-vhs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C66587A-A60E-D84C-B8E9-72A5B6B45696}"/>
              </a:ext>
            </a:extLst>
          </p:cNvPr>
          <p:cNvSpPr/>
          <p:nvPr/>
        </p:nvSpPr>
        <p:spPr>
          <a:xfrm>
            <a:off x="3477" y="1808163"/>
            <a:ext cx="12192000" cy="5049837"/>
          </a:xfrm>
          <a:prstGeom prst="rect">
            <a:avLst/>
          </a:prstGeom>
          <a:solidFill>
            <a:srgbClr val="CDDFEF"/>
          </a:solidFill>
          <a:ln>
            <a:solidFill>
              <a:srgbClr val="CDDF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61A35-4C70-2A4C-A051-0A1F08B927DC}"/>
              </a:ext>
            </a:extLst>
          </p:cNvPr>
          <p:cNvSpPr/>
          <p:nvPr/>
        </p:nvSpPr>
        <p:spPr>
          <a:xfrm rot="5400000">
            <a:off x="2956575" y="-2961526"/>
            <a:ext cx="216000" cy="6120000"/>
          </a:xfrm>
          <a:prstGeom prst="rect">
            <a:avLst/>
          </a:prstGeom>
          <a:solidFill>
            <a:srgbClr val="306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35C918-2CFF-CB42-9C35-876AD0E11C36}"/>
              </a:ext>
            </a:extLst>
          </p:cNvPr>
          <p:cNvSpPr/>
          <p:nvPr/>
        </p:nvSpPr>
        <p:spPr>
          <a:xfrm>
            <a:off x="1" y="0"/>
            <a:ext cx="215152" cy="4087906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813D05-A33B-474F-83D0-B15EE7D1062D}"/>
              </a:ext>
            </a:extLst>
          </p:cNvPr>
          <p:cNvSpPr/>
          <p:nvPr/>
        </p:nvSpPr>
        <p:spPr>
          <a:xfrm rot="16200000">
            <a:off x="9023999" y="3709799"/>
            <a:ext cx="216000" cy="6120000"/>
          </a:xfrm>
          <a:prstGeom prst="rect">
            <a:avLst/>
          </a:prstGeom>
          <a:solidFill>
            <a:srgbClr val="306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2708BE9-D3EC-4112-91A5-34B01103C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024" y="1807426"/>
            <a:ext cx="6160975" cy="36173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69AF2EF-1450-FD40-BE14-CE8EE04C8B18}"/>
              </a:ext>
            </a:extLst>
          </p:cNvPr>
          <p:cNvSpPr/>
          <p:nvPr/>
        </p:nvSpPr>
        <p:spPr>
          <a:xfrm rot="10800000">
            <a:off x="11987120" y="2779619"/>
            <a:ext cx="215152" cy="4087906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F2B3198-34A5-6A47-8B46-5F8580740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8694" y="5861534"/>
            <a:ext cx="1800000" cy="600000"/>
          </a:xfrm>
          <a:prstGeom prst="rect">
            <a:avLst/>
          </a:prstGeom>
        </p:spPr>
      </p:pic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DD3F0205-C8FE-43A7-AA3C-7AB7BEA32370}"/>
              </a:ext>
            </a:extLst>
          </p:cNvPr>
          <p:cNvSpPr txBox="1">
            <a:spLocks/>
          </p:cNvSpPr>
          <p:nvPr/>
        </p:nvSpPr>
        <p:spPr>
          <a:xfrm>
            <a:off x="431800" y="529286"/>
            <a:ext cx="7119706" cy="5045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b="1" dirty="0"/>
              <a:t># Branches / Entreprises / Structures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b="1" dirty="0"/>
              <a:t># Publics particuliers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FA5DF1AC-DDDC-4151-9632-C994A6CEEF76}"/>
              </a:ext>
            </a:extLst>
          </p:cNvPr>
          <p:cNvSpPr txBox="1">
            <a:spLocks/>
          </p:cNvSpPr>
          <p:nvPr/>
        </p:nvSpPr>
        <p:spPr>
          <a:xfrm>
            <a:off x="569709" y="2223996"/>
            <a:ext cx="5110837" cy="50450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b="1" dirty="0">
                <a:solidFill>
                  <a:srgbClr val="FF5800"/>
                </a:solidFill>
                <a:latin typeface="Arial Black"/>
              </a:rPr>
              <a:t>Kit de communication offre de services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7F3A7CEB-5A49-440B-9814-C6F8F29B75CC}"/>
              </a:ext>
            </a:extLst>
          </p:cNvPr>
          <p:cNvSpPr txBox="1">
            <a:spLocks/>
          </p:cNvSpPr>
          <p:nvPr/>
        </p:nvSpPr>
        <p:spPr>
          <a:xfrm>
            <a:off x="604530" y="3806131"/>
            <a:ext cx="5761458" cy="5045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/>
              <a:t>« Comprendre, prévenir et agir                                      en faveur de la lutte contre les violences                 et les harcèlements sexistes et sexuels (VHSS)               dans les relations de travail »</a:t>
            </a:r>
          </a:p>
        </p:txBody>
      </p:sp>
    </p:spTree>
    <p:extLst>
      <p:ext uri="{BB962C8B-B14F-4D97-AF65-F5344CB8AC3E}">
        <p14:creationId xmlns:p14="http://schemas.microsoft.com/office/powerpoint/2010/main" val="1000841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161A35-4C70-2A4C-A051-0A1F08B927DC}"/>
              </a:ext>
            </a:extLst>
          </p:cNvPr>
          <p:cNvSpPr/>
          <p:nvPr/>
        </p:nvSpPr>
        <p:spPr>
          <a:xfrm rot="5400000">
            <a:off x="2956575" y="-2961526"/>
            <a:ext cx="216000" cy="6120000"/>
          </a:xfrm>
          <a:prstGeom prst="rect">
            <a:avLst/>
          </a:prstGeom>
          <a:solidFill>
            <a:srgbClr val="306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35C918-2CFF-CB42-9C35-876AD0E11C36}"/>
              </a:ext>
            </a:extLst>
          </p:cNvPr>
          <p:cNvSpPr/>
          <p:nvPr/>
        </p:nvSpPr>
        <p:spPr>
          <a:xfrm>
            <a:off x="1" y="0"/>
            <a:ext cx="215152" cy="4087906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813D05-A33B-474F-83D0-B15EE7D1062D}"/>
              </a:ext>
            </a:extLst>
          </p:cNvPr>
          <p:cNvSpPr/>
          <p:nvPr/>
        </p:nvSpPr>
        <p:spPr>
          <a:xfrm rot="16200000">
            <a:off x="9023999" y="3699525"/>
            <a:ext cx="216000" cy="6120000"/>
          </a:xfrm>
          <a:prstGeom prst="rect">
            <a:avLst/>
          </a:prstGeom>
          <a:solidFill>
            <a:srgbClr val="306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9AF2EF-1450-FD40-BE14-CE8EE04C8B18}"/>
              </a:ext>
            </a:extLst>
          </p:cNvPr>
          <p:cNvSpPr/>
          <p:nvPr/>
        </p:nvSpPr>
        <p:spPr>
          <a:xfrm rot="10800000">
            <a:off x="11986371" y="2779619"/>
            <a:ext cx="215152" cy="4087906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F2B3198-34A5-6A47-8B46-5F8580740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8694" y="5861534"/>
            <a:ext cx="1800000" cy="600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434F751-D1F7-4363-A16F-AE7F129BD6A0}"/>
              </a:ext>
            </a:extLst>
          </p:cNvPr>
          <p:cNvSpPr txBox="1"/>
          <p:nvPr/>
        </p:nvSpPr>
        <p:spPr>
          <a:xfrm>
            <a:off x="517483" y="396465"/>
            <a:ext cx="1132004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0" u="none" strike="noStrike" dirty="0">
                <a:solidFill>
                  <a:srgbClr val="FF5800"/>
                </a:solidFill>
                <a:effectLst/>
                <a:latin typeface="Arial Black" panose="020B0A04020102020204" pitchFamily="34" charset="0"/>
              </a:rPr>
              <a:t>Contexte </a:t>
            </a:r>
            <a:r>
              <a:rPr lang="fr-FR" sz="3200" b="1" i="0" u="none" strike="noStrike" dirty="0">
                <a:effectLst/>
                <a:latin typeface="Arial Black" panose="020B0A04020102020204" pitchFamily="34" charset="0"/>
              </a:rPr>
              <a:t> </a:t>
            </a:r>
          </a:p>
          <a:p>
            <a:endParaRPr lang="fr-FR" sz="1600" b="1" i="0" u="none" strike="noStrike" dirty="0">
              <a:effectLst/>
              <a:latin typeface="Arial Black" panose="020B0A04020102020204" pitchFamily="34" charset="0"/>
            </a:endParaRPr>
          </a:p>
          <a:p>
            <a:r>
              <a:rPr lang="fr-FR" sz="3200" b="1" i="0" u="none" strike="noStrike" dirty="0">
                <a:effectLst/>
                <a:latin typeface="Arial Black" panose="020B0A04020102020204" pitchFamily="34" charset="0"/>
              </a:rPr>
              <a:t>Pourquoi l’Afdas et</a:t>
            </a:r>
          </a:p>
          <a:p>
            <a:r>
              <a:rPr lang="fr-FR" sz="3200" b="1" i="0" u="none" strike="noStrike" dirty="0">
                <a:effectLst/>
                <a:latin typeface="Arial Black" panose="020B0A04020102020204" pitchFamily="34" charset="0"/>
              </a:rPr>
              <a:t>son conseil d’administration s’engagent ?</a:t>
            </a:r>
          </a:p>
          <a:p>
            <a:endParaRPr lang="fr-FR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fr-FR" sz="1600" dirty="0">
                <a:effectLst/>
                <a:latin typeface="+mj-lt"/>
                <a:ea typeface="Calibri" panose="020F0502020204030204" pitchFamily="34" charset="0"/>
              </a:rPr>
              <a:t>Les violences et les harcèlements sexistes et sexuels se manifestent de façon systémique et généralisée dans l’ensemble de la société et n’épargnent aucun secteur.</a:t>
            </a:r>
          </a:p>
          <a:p>
            <a:endParaRPr lang="fr-FR" sz="1600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fr-FR" sz="1600" dirty="0">
                <a:effectLst/>
                <a:latin typeface="+mj-lt"/>
                <a:ea typeface="Calibri" panose="020F0502020204030204" pitchFamily="34" charset="0"/>
              </a:rPr>
              <a:t>Une femme sur cinq estime avoir été victime de harcèlement sexuel au cours de sa vie professionnelle.</a:t>
            </a:r>
          </a:p>
          <a:p>
            <a:r>
              <a:rPr lang="fr-FR" sz="1600" dirty="0">
                <a:effectLst/>
                <a:latin typeface="+mj-lt"/>
                <a:ea typeface="Calibri" panose="020F0502020204030204" pitchFamily="34" charset="0"/>
              </a:rPr>
              <a:t>Dans plus de 4 cas sur 10, c’est un collègue qui est à l’origine du harcèlement.</a:t>
            </a:r>
          </a:p>
          <a:p>
            <a:endParaRPr lang="fr-FR" sz="1600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fr-FR" sz="1600" dirty="0">
                <a:effectLst/>
                <a:latin typeface="+mj-lt"/>
                <a:ea typeface="Calibri" panose="020F0502020204030204" pitchFamily="34" charset="0"/>
              </a:rPr>
              <a:t>Même si plus de 50% des femmes actives ayant subi des faits de harcèlement sexuel déclarent que ces agissements sont courants sur leur lieu de travail, seules 30% osent en parler à une personne et moins d’un quart à sa direction.</a:t>
            </a:r>
          </a:p>
          <a:p>
            <a:r>
              <a:rPr lang="fr-FR" sz="1600" dirty="0">
                <a:effectLst/>
                <a:latin typeface="+mj-lt"/>
                <a:ea typeface="Calibri" panose="020F0502020204030204" pitchFamily="34" charset="0"/>
              </a:rPr>
              <a:t>En outre, les structures relevant du champ de l’Afdas ont été et sont fortement impactées par le sujet. Elles ont notamment fait l’objet d’une importante couverture médiatique ces dernières années.</a:t>
            </a:r>
          </a:p>
          <a:p>
            <a:endParaRPr lang="fr-FR" sz="1600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fr-FR" sz="1600" b="1" dirty="0">
                <a:effectLst/>
                <a:latin typeface="+mj-lt"/>
                <a:ea typeface="Calibri" panose="020F0502020204030204" pitchFamily="34" charset="0"/>
              </a:rPr>
              <a:t>Le Conseil d’administration de l’Afdas a ainsi mandaté les équipes de la Direction de l’innovation sociale et de l’ingénierie de projet, afin de créer une offre de services à destination des entreprises et publics particuliers incluant une offre de formation spécifique sur cette thématique. </a:t>
            </a:r>
          </a:p>
          <a:p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860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137C57-6C98-42B7-BF28-44018F0271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5978" y="2004954"/>
            <a:ext cx="8304588" cy="2608784"/>
          </a:xfrm>
        </p:spPr>
        <p:txBody>
          <a:bodyPr lIns="91440" tIns="45720" rIns="91440" bIns="4572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2998E3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web dédiée</a:t>
            </a:r>
            <a:r>
              <a:rPr lang="fr-FR" sz="1600" dirty="0">
                <a:solidFill>
                  <a:srgbClr val="2998E3"/>
                </a:solidFill>
                <a:latin typeface="+mj-lt"/>
              </a:rPr>
              <a:t> </a:t>
            </a:r>
            <a:r>
              <a:rPr lang="fr-FR" sz="1600" dirty="0">
                <a:latin typeface="+mj-lt"/>
              </a:rPr>
              <a:t>à l’offre de services « comprendre, prévenir, agir en faveur de la lutte contre les violences et harcèlements sexistes et sexuels (VHSS). » </a:t>
            </a:r>
          </a:p>
          <a:p>
            <a:endParaRPr lang="fr-FR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+mj-lt"/>
              </a:rPr>
              <a:t>1 Catalogue de formation clé en main VHSS </a:t>
            </a:r>
            <a:r>
              <a:rPr lang="fr-FR" sz="1600" dirty="0">
                <a:latin typeface="+mj-lt"/>
              </a:rPr>
              <a:t>:</a:t>
            </a:r>
          </a:p>
          <a:p>
            <a:pPr marL="9715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Parcours 1 jour :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Comprendre et se repérer - </a:t>
            </a:r>
            <a:r>
              <a:rPr kumimoji="0" lang="fr-FR" sz="1600" b="0" i="0" u="sng" strike="noStrike" kern="1200" cap="none" spc="0" normalizeH="0" baseline="0" noProof="0" dirty="0">
                <a:ln>
                  <a:noFill/>
                </a:ln>
                <a:solidFill>
                  <a:srgbClr val="2998E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 tooltip="Parcours 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 Acquérir les fondamentaux en matière de VHSS ».</a:t>
            </a:r>
            <a:endParaRPr kumimoji="0" lang="fr-FR" sz="1600" b="0" i="0" u="sng" strike="noStrike" kern="1200" cap="none" spc="0" normalizeH="0" baseline="0" noProof="0" dirty="0">
              <a:ln>
                <a:noFill/>
              </a:ln>
              <a:solidFill>
                <a:srgbClr val="2998E3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9715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Parcours 2 jours :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Agir et réagir - </a:t>
            </a:r>
            <a:r>
              <a:rPr kumimoji="0" lang="fr-FR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«</a:t>
            </a:r>
            <a:r>
              <a:rPr kumimoji="0" lang="fr-FR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 tooltip="Parcours 2 jours"/>
              </a:rPr>
              <a:t> Contribuer au déploiement des mesures de luttes contre les VHSS dans son organisation et auprès de ses collègues ».</a:t>
            </a:r>
            <a:endParaRPr kumimoji="0" lang="fr-FR" sz="16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9715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Parcours 3 jours 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Mettre en œuvre sa stratégie - </a:t>
            </a:r>
            <a:r>
              <a:rPr kumimoji="0" lang="fr-FR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 tooltip="Parcours 3 jours (1)"/>
              </a:rPr>
              <a:t>« Bâtir et déployer son plan d’actions et évaluer ses effets au sein de sa structure ».</a:t>
            </a:r>
            <a:endParaRPr kumimoji="0" lang="fr-FR" sz="16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9715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Parcours 3 jours :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</a:t>
            </a:r>
            <a:r>
              <a:rPr kumimoji="0" lang="fr-FR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6" tooltip="Parcours 3 jours (2)"/>
              </a:rPr>
              <a:t>« Être Ambassadeur-Référent VHSS de sa structure ».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6599A00-FCB2-4D40-A0BC-DA5BB1213F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1466" y="449924"/>
            <a:ext cx="10514622" cy="434498"/>
          </a:xfrm>
        </p:spPr>
        <p:txBody>
          <a:bodyPr lIns="91440" tIns="45720" rIns="91440" bIns="45720" anchor="t"/>
          <a:lstStyle/>
          <a:p>
            <a:r>
              <a:rPr lang="fr-FR" sz="3200" dirty="0">
                <a:latin typeface="Arial Black"/>
              </a:rPr>
              <a:t>Kit de communication</a:t>
            </a:r>
          </a:p>
          <a:p>
            <a:pPr>
              <a:spcBef>
                <a:spcPts val="0"/>
              </a:spcBef>
            </a:pPr>
            <a:r>
              <a:rPr lang="fr-FR" sz="2000" dirty="0"/>
              <a:t>Relais et diffusion de l’offre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B4C23332-C68C-4A21-9553-958FC82AFE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02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D5077E-7296-49B3-B3DD-FD4BF8C58076}"/>
              </a:ext>
            </a:extLst>
          </p:cNvPr>
          <p:cNvSpPr/>
          <p:nvPr/>
        </p:nvSpPr>
        <p:spPr>
          <a:xfrm rot="5400000">
            <a:off x="2956575" y="-2961526"/>
            <a:ext cx="216000" cy="6120000"/>
          </a:xfrm>
          <a:prstGeom prst="rect">
            <a:avLst/>
          </a:prstGeom>
          <a:solidFill>
            <a:srgbClr val="306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7C9621-EE39-4671-8909-7BA07CD9225D}"/>
              </a:ext>
            </a:extLst>
          </p:cNvPr>
          <p:cNvSpPr/>
          <p:nvPr/>
        </p:nvSpPr>
        <p:spPr>
          <a:xfrm>
            <a:off x="1" y="0"/>
            <a:ext cx="215152" cy="4087906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8A8382-6504-4EDD-B02B-D93A5BC6D8AD}"/>
              </a:ext>
            </a:extLst>
          </p:cNvPr>
          <p:cNvSpPr/>
          <p:nvPr/>
        </p:nvSpPr>
        <p:spPr>
          <a:xfrm rot="16200000">
            <a:off x="9023999" y="3699525"/>
            <a:ext cx="216000" cy="6120000"/>
          </a:xfrm>
          <a:prstGeom prst="rect">
            <a:avLst/>
          </a:prstGeom>
          <a:solidFill>
            <a:srgbClr val="306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BE4457-6BC1-48EA-A74A-C0789A4922F8}"/>
              </a:ext>
            </a:extLst>
          </p:cNvPr>
          <p:cNvSpPr/>
          <p:nvPr/>
        </p:nvSpPr>
        <p:spPr>
          <a:xfrm rot="10800000">
            <a:off x="11997723" y="2779619"/>
            <a:ext cx="215152" cy="4087906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DBAC1977-A8E3-41EF-8783-126ADE9FAD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2081" y="2544728"/>
            <a:ext cx="2783941" cy="396691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47C243B-61E9-42E4-8032-DB9207C40DC8}"/>
              </a:ext>
            </a:extLst>
          </p:cNvPr>
          <p:cNvSpPr txBox="1"/>
          <p:nvPr/>
        </p:nvSpPr>
        <p:spPr>
          <a:xfrm>
            <a:off x="375933" y="5212065"/>
            <a:ext cx="78386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atin typeface="+mj-lt"/>
              </a:rPr>
              <a:t>Rubrique Documentation : </a:t>
            </a:r>
          </a:p>
          <a:p>
            <a:endParaRPr lang="fr-FR" sz="18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latin typeface="+mj-lt"/>
                <a:hlinkClick r:id="rId8"/>
              </a:rPr>
              <a:t>Le Tout-en-1</a:t>
            </a:r>
            <a:r>
              <a:rPr lang="fr-FR" sz="1800" dirty="0">
                <a:latin typeface="+mj-lt"/>
              </a:rPr>
              <a:t> : Une plaquette qui synthétise notre offre de services VHSS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0127A3B-63F8-4A45-9913-B5D04EF7CBBE}"/>
              </a:ext>
            </a:extLst>
          </p:cNvPr>
          <p:cNvSpPr txBox="1"/>
          <p:nvPr/>
        </p:nvSpPr>
        <p:spPr>
          <a:xfrm>
            <a:off x="417029" y="1475592"/>
            <a:ext cx="3403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Rubrique Web : </a:t>
            </a:r>
          </a:p>
        </p:txBody>
      </p:sp>
    </p:spTree>
    <p:extLst>
      <p:ext uri="{BB962C8B-B14F-4D97-AF65-F5344CB8AC3E}">
        <p14:creationId xmlns:p14="http://schemas.microsoft.com/office/powerpoint/2010/main" val="369817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B4C23332-C68C-4A21-9553-958FC82AFE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03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D5077E-7296-49B3-B3DD-FD4BF8C58076}"/>
              </a:ext>
            </a:extLst>
          </p:cNvPr>
          <p:cNvSpPr/>
          <p:nvPr/>
        </p:nvSpPr>
        <p:spPr>
          <a:xfrm rot="5400000">
            <a:off x="2956575" y="-2961526"/>
            <a:ext cx="216000" cy="6120000"/>
          </a:xfrm>
          <a:prstGeom prst="rect">
            <a:avLst/>
          </a:prstGeom>
          <a:solidFill>
            <a:srgbClr val="306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7C9621-EE39-4671-8909-7BA07CD9225D}"/>
              </a:ext>
            </a:extLst>
          </p:cNvPr>
          <p:cNvSpPr/>
          <p:nvPr/>
        </p:nvSpPr>
        <p:spPr>
          <a:xfrm>
            <a:off x="1" y="0"/>
            <a:ext cx="215152" cy="4087906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8A8382-6504-4EDD-B02B-D93A5BC6D8AD}"/>
              </a:ext>
            </a:extLst>
          </p:cNvPr>
          <p:cNvSpPr/>
          <p:nvPr/>
        </p:nvSpPr>
        <p:spPr>
          <a:xfrm rot="16200000">
            <a:off x="9023999" y="3699525"/>
            <a:ext cx="216000" cy="6120000"/>
          </a:xfrm>
          <a:prstGeom prst="rect">
            <a:avLst/>
          </a:prstGeom>
          <a:solidFill>
            <a:srgbClr val="306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BE4457-6BC1-48EA-A74A-C0789A4922F8}"/>
              </a:ext>
            </a:extLst>
          </p:cNvPr>
          <p:cNvSpPr/>
          <p:nvPr/>
        </p:nvSpPr>
        <p:spPr>
          <a:xfrm rot="10800000">
            <a:off x="11997723" y="2779619"/>
            <a:ext cx="215152" cy="4087906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43035425-513E-49ED-B3FD-3348083F8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064" y="2286683"/>
            <a:ext cx="2067377" cy="215189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47C243B-61E9-42E4-8032-DB9207C40DC8}"/>
              </a:ext>
            </a:extLst>
          </p:cNvPr>
          <p:cNvSpPr txBox="1"/>
          <p:nvPr/>
        </p:nvSpPr>
        <p:spPr>
          <a:xfrm>
            <a:off x="411465" y="1341971"/>
            <a:ext cx="5644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atin typeface="+mj-lt"/>
              </a:rPr>
              <a:t>Actualités prêtes à diffuser :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7C2C255-539F-4980-AADA-9DD84DFA51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60" t="16646" r="-1" b="42160"/>
          <a:stretch/>
        </p:blipFill>
        <p:spPr>
          <a:xfrm>
            <a:off x="7812272" y="5119475"/>
            <a:ext cx="2639454" cy="1251669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120FF725-5448-48ED-9A2B-4E5221C2259D}"/>
              </a:ext>
            </a:extLst>
          </p:cNvPr>
          <p:cNvSpPr txBox="1"/>
          <p:nvPr/>
        </p:nvSpPr>
        <p:spPr>
          <a:xfrm>
            <a:off x="474029" y="1777522"/>
            <a:ext cx="58137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998E3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Entreprises : Mail d’accompagnement</a:t>
            </a:r>
            <a:r>
              <a:rPr lang="fr-FR" dirty="0">
                <a:solidFill>
                  <a:srgbClr val="2998E3"/>
                </a:solidFill>
                <a:latin typeface="+mj-lt"/>
              </a:rPr>
              <a:t> </a:t>
            </a:r>
            <a:r>
              <a:rPr lang="fr-FR" dirty="0">
                <a:latin typeface="+mj-lt"/>
              </a:rPr>
              <a:t>p</a:t>
            </a:r>
            <a:r>
              <a:rPr lang="fr-FR" sz="1800" dirty="0">
                <a:latin typeface="+mj-lt"/>
              </a:rPr>
              <a:t>our diffusion </a:t>
            </a:r>
            <a:r>
              <a:rPr lang="fr-FR" dirty="0">
                <a:latin typeface="+mj-lt"/>
              </a:rPr>
              <a:t>de l’offre VHSS. </a:t>
            </a:r>
            <a:r>
              <a:rPr lang="fr-FR" b="1" u="sng" dirty="0">
                <a:latin typeface="+mj-lt"/>
              </a:rPr>
              <a:t>À modifier selon vos souhaits</a:t>
            </a:r>
            <a:endParaRPr lang="fr-FR" b="1" u="sng" dirty="0">
              <a:latin typeface="+mj-lt"/>
              <a:cs typeface="Arial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5843D0A-DC60-45AA-97CD-24A3F702A4F9}"/>
              </a:ext>
            </a:extLst>
          </p:cNvPr>
          <p:cNvSpPr txBox="1"/>
          <p:nvPr/>
        </p:nvSpPr>
        <p:spPr>
          <a:xfrm>
            <a:off x="6639205" y="4574338"/>
            <a:ext cx="5168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2998E3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Communiqué de </a:t>
            </a:r>
            <a:r>
              <a:rPr lang="fr-FR" sz="1800">
                <a:solidFill>
                  <a:srgbClr val="2998E3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presse</a:t>
            </a:r>
            <a:r>
              <a:rPr lang="fr-FR" sz="1800">
                <a:solidFill>
                  <a:srgbClr val="2998E3"/>
                </a:solidFill>
                <a:latin typeface="+mj-lt"/>
              </a:rPr>
              <a:t> </a:t>
            </a:r>
            <a:r>
              <a:rPr lang="fr-FR">
                <a:latin typeface="+mj-lt"/>
              </a:rPr>
              <a:t> su</a:t>
            </a:r>
            <a:r>
              <a:rPr lang="fr-FR" dirty="0">
                <a:latin typeface="+mj-lt"/>
              </a:rPr>
              <a:t>r</a:t>
            </a:r>
            <a:r>
              <a:rPr lang="fr-FR">
                <a:latin typeface="+mj-lt"/>
              </a:rPr>
              <a:t> </a:t>
            </a:r>
            <a:r>
              <a:rPr lang="fr-FR" sz="1800" dirty="0">
                <a:latin typeface="+mj-lt"/>
              </a:rPr>
              <a:t>l’offre VHSS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0E9FBB2-61C6-409F-A956-D24568E5157B}"/>
              </a:ext>
            </a:extLst>
          </p:cNvPr>
          <p:cNvSpPr txBox="1"/>
          <p:nvPr/>
        </p:nvSpPr>
        <p:spPr>
          <a:xfrm>
            <a:off x="6748911" y="1729665"/>
            <a:ext cx="4949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ea typeface="+mn-lt"/>
                <a:cs typeface="+mn-lt"/>
                <a:hlinkClick r:id="rId6"/>
              </a:rPr>
              <a:t>Post </a:t>
            </a:r>
            <a:r>
              <a:rPr lang="fr-FR" dirty="0">
                <a:ea typeface="+mn-lt"/>
                <a:cs typeface="+mn-lt"/>
              </a:rPr>
              <a:t>à relayer sur </a:t>
            </a:r>
            <a:r>
              <a:rPr lang="fr-FR" sz="1800" dirty="0">
                <a:ea typeface="+mn-lt"/>
                <a:cs typeface="+mn-lt"/>
              </a:rPr>
              <a:t>les réseaux sociaux</a:t>
            </a:r>
            <a:endParaRPr lang="fr-FR" sz="1800" dirty="0">
              <a:latin typeface="+mj-lt"/>
            </a:endParaRP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86BA9B65-B810-465A-A163-7B8E911202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386" y="3708502"/>
            <a:ext cx="2065840" cy="2923425"/>
          </a:xfrm>
          <a:prstGeom prst="rect">
            <a:avLst/>
          </a:prstGeom>
        </p:spPr>
      </p:pic>
      <p:sp>
        <p:nvSpPr>
          <p:cNvPr id="15" name="Espace réservé du texte 9">
            <a:extLst>
              <a:ext uri="{FF2B5EF4-FFF2-40B4-BE49-F238E27FC236}">
                <a16:creationId xmlns:a16="http://schemas.microsoft.com/office/drawing/2014/main" id="{18E83ED2-38E1-4C77-B19C-D11CE7AB8279}"/>
              </a:ext>
            </a:extLst>
          </p:cNvPr>
          <p:cNvSpPr txBox="1">
            <a:spLocks/>
          </p:cNvSpPr>
          <p:nvPr/>
        </p:nvSpPr>
        <p:spPr>
          <a:xfrm>
            <a:off x="411465" y="386144"/>
            <a:ext cx="10514622" cy="43449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b="1" kern="120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>
                <a:latin typeface="Arial Black"/>
              </a:rPr>
              <a:t>Kit de communication</a:t>
            </a:r>
          </a:p>
          <a:p>
            <a:pPr>
              <a:spcBef>
                <a:spcPts val="0"/>
              </a:spcBef>
            </a:pPr>
            <a:r>
              <a:rPr lang="fr-FR" sz="2000" dirty="0"/>
              <a:t>Relais et diffusion de l’offre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2647CCA-5826-4D61-804D-62E66BAAB49E}"/>
              </a:ext>
            </a:extLst>
          </p:cNvPr>
          <p:cNvSpPr txBox="1"/>
          <p:nvPr/>
        </p:nvSpPr>
        <p:spPr>
          <a:xfrm>
            <a:off x="450358" y="2715452"/>
            <a:ext cx="5723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998E3"/>
                </a:solidFill>
                <a:latin typeface="+mj-lt"/>
                <a:hlinkClick r:id="rId8"/>
              </a:rPr>
              <a:t>Particuliers : Mail d’accompagnement</a:t>
            </a:r>
            <a:r>
              <a:rPr lang="fr-FR" dirty="0">
                <a:solidFill>
                  <a:srgbClr val="2998E3"/>
                </a:solidFill>
                <a:latin typeface="+mj-lt"/>
              </a:rPr>
              <a:t> </a:t>
            </a:r>
            <a:r>
              <a:rPr lang="fr-FR" dirty="0">
                <a:latin typeface="+mj-lt"/>
              </a:rPr>
              <a:t>p</a:t>
            </a:r>
            <a:r>
              <a:rPr lang="fr-FR" sz="1800" dirty="0">
                <a:latin typeface="+mj-lt"/>
              </a:rPr>
              <a:t>our diffusion </a:t>
            </a:r>
            <a:r>
              <a:rPr lang="fr-FR" dirty="0">
                <a:latin typeface="+mj-lt"/>
              </a:rPr>
              <a:t>de l’offre VHSS. </a:t>
            </a:r>
            <a:r>
              <a:rPr lang="fr-FR" b="1" u="sng" dirty="0">
                <a:latin typeface="+mj-lt"/>
              </a:rPr>
              <a:t>À modifier selon vos souhaits</a:t>
            </a:r>
            <a:endParaRPr lang="fr-FR" b="1" u="sng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55417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pport de présentation Afdas.pptx" id="{52B0AA82-7AC6-47A0-AAF5-10253C7720B4}" vid="{879250AB-C081-4199-97D9-31CEBDE77E8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Support de présentation Afdas</Template>
  <TotalTime>1547</TotalTime>
  <Words>450</Words>
  <Application>Microsoft Office PowerPoint</Application>
  <PresentationFormat>Grand écran</PresentationFormat>
  <Paragraphs>44</Paragraphs>
  <Slides>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Arial Black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Emeline REGNAULT-THOMAS</dc:creator>
  <cp:lastModifiedBy>Alessandra Andouard</cp:lastModifiedBy>
  <cp:revision>30</cp:revision>
  <dcterms:created xsi:type="dcterms:W3CDTF">2021-12-13T11:23:00Z</dcterms:created>
  <dcterms:modified xsi:type="dcterms:W3CDTF">2021-12-16T11:13:23Z</dcterms:modified>
</cp:coreProperties>
</file>