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3.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4.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5.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6.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7.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8.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9.xml" ContentType="application/vnd.openxmlformats-officedocument.presentationml.notesSlid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0.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11.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notesSlides/notesSlide12.xml" ContentType="application/vnd.openxmlformats-officedocument.presentationml.notesSlide+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3.xml" ContentType="application/vnd.openxmlformats-officedocument.presentationml.notesSlid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notesSlides/notesSlide1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1"/>
  </p:notesMasterIdLst>
  <p:sldIdLst>
    <p:sldId id="256" r:id="rId5"/>
    <p:sldId id="386" r:id="rId6"/>
    <p:sldId id="396" r:id="rId7"/>
    <p:sldId id="397" r:id="rId8"/>
    <p:sldId id="409" r:id="rId9"/>
    <p:sldId id="388" r:id="rId10"/>
    <p:sldId id="391" r:id="rId11"/>
    <p:sldId id="401" r:id="rId12"/>
    <p:sldId id="407" r:id="rId13"/>
    <p:sldId id="406" r:id="rId14"/>
    <p:sldId id="404" r:id="rId15"/>
    <p:sldId id="400" r:id="rId16"/>
    <p:sldId id="402" r:id="rId17"/>
    <p:sldId id="408" r:id="rId18"/>
    <p:sldId id="403" r:id="rId19"/>
    <p:sldId id="269" r:id="rId20"/>
  </p:sldIdLst>
  <p:sldSz cx="12192000" cy="6858000"/>
  <p:notesSz cx="6797675" cy="987266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5C28104-4AAE-B747-6F41-89F19AD116C3}" name="Corinne Bret" initials="CB" userId="S::Corinne.Bret@cnm.fr::78b77bbb-bb46-426c-9fb5-3c48d08e057f" providerId="AD"/>
  <p188:author id="{191A9040-D06F-82B0-8609-D0713DF24D83}" name="Maud Lisiecki" initials="ML" userId="S::Maud.Lisiecki@cnm.fr::00089b35-ba58-4492-91e5-443cd4d54e95" providerId="AD"/>
  <p188:author id="{9E66F1C6-6B0C-7D9D-94C7-F53820105622}" name="Charmaine Lhomme" initials="CL" userId="S::charmaine.lhomme@cnm.fr::b3c40fc6-0354-4da1-b23f-b14191d9dab2" providerId="AD"/>
  <p188:author id="{046174CF-2A9F-B569-A09E-6C10BAE18720}" name="Angela Tabone-Leske" initials="AT" userId="S::angela.tabone-leske@cnm.fr::17429481-8117-43bc-871b-caf30d450a40" providerId="AD"/>
  <p188:author id="{9AA937E6-241A-D2BC-9D68-AAB127FC66C7}" name="Cédric Cesco" initials="CC" userId="S::cedric.cesco@cnm.fr::e80d87f4-1adc-487c-965a-cc5d65c9343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64B"/>
    <a:srgbClr val="6C8B97"/>
    <a:srgbClr val="5D7F8D"/>
    <a:srgbClr val="005668"/>
    <a:srgbClr val="FFFFFF"/>
    <a:srgbClr val="E7ADD5"/>
    <a:srgbClr val="F5DEEE"/>
    <a:srgbClr val="DC8C00"/>
    <a:srgbClr val="651E4E"/>
    <a:srgbClr val="063B4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14" autoAdjust="0"/>
    <p:restoredTop sz="94194" autoAdjust="0"/>
  </p:normalViewPr>
  <p:slideViewPr>
    <p:cSldViewPr snapToGrid="0">
      <p:cViewPr varScale="1">
        <p:scale>
          <a:sx n="104" d="100"/>
          <a:sy n="104" d="100"/>
        </p:scale>
        <p:origin x="780" y="108"/>
      </p:cViewPr>
      <p:guideLst>
        <p:guide orient="horz" pos="2183"/>
        <p:guide pos="3840"/>
      </p:guideLst>
    </p:cSldViewPr>
  </p:slideViewPr>
  <p:outlineViewPr>
    <p:cViewPr>
      <p:scale>
        <a:sx n="33" d="100"/>
        <a:sy n="33" d="100"/>
      </p:scale>
      <p:origin x="0" y="-624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gela Tabone-Leske" userId="17429481-8117-43bc-871b-caf30d450a40" providerId="ADAL" clId="{06D368AB-2B66-4F55-9C0C-0C1A62B94F34}"/>
    <pc:docChg chg="modSld">
      <pc:chgData name="Angela Tabone-Leske" userId="17429481-8117-43bc-871b-caf30d450a40" providerId="ADAL" clId="{06D368AB-2B66-4F55-9C0C-0C1A62B94F34}" dt="2026-10-05T10:09:32.124" v="20" actId="20577"/>
      <pc:docMkLst>
        <pc:docMk/>
      </pc:docMkLst>
      <pc:sldChg chg="modSp mod">
        <pc:chgData name="Angela Tabone-Leske" userId="17429481-8117-43bc-871b-caf30d450a40" providerId="ADAL" clId="{06D368AB-2B66-4F55-9C0C-0C1A62B94F34}" dt="2026-10-05T10:09:32.124" v="20" actId="20577"/>
        <pc:sldMkLst>
          <pc:docMk/>
          <pc:sldMk cId="348780048" sldId="391"/>
        </pc:sldMkLst>
        <pc:graphicFrameChg chg="modGraphic">
          <ac:chgData name="Angela Tabone-Leske" userId="17429481-8117-43bc-871b-caf30d450a40" providerId="ADAL" clId="{06D368AB-2B66-4F55-9C0C-0C1A62B94F34}" dt="2026-10-05T10:09:32.124" v="20" actId="20577"/>
          <ac:graphicFrameMkLst>
            <pc:docMk/>
            <pc:sldMk cId="348780048" sldId="391"/>
            <ac:graphicFrameMk id="6" creationId="{1BC3D5D1-FF9B-FBA9-503C-8192D75F26F9}"/>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C22E3EED-64F9-4CE5-8C01-5CE8D915EA96}" type="datetimeFigureOut">
              <a:rPr lang="fr-FR" smtClean="0"/>
              <a:t>05/10/2026</a:t>
            </a:fld>
            <a:endParaRPr lang="fr-FR" dirty="0"/>
          </a:p>
        </p:txBody>
      </p:sp>
      <p:sp>
        <p:nvSpPr>
          <p:cNvPr id="4" name="Espace réservé de l'image des diapositives 3"/>
          <p:cNvSpPr>
            <a:spLocks noGrp="1" noRot="1" noChangeAspect="1"/>
          </p:cNvSpPr>
          <p:nvPr>
            <p:ph type="sldImg" idx="2"/>
          </p:nvPr>
        </p:nvSpPr>
        <p:spPr>
          <a:xfrm>
            <a:off x="438150" y="1235075"/>
            <a:ext cx="5921375" cy="3330575"/>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79768" y="4751220"/>
            <a:ext cx="5438140" cy="3887361"/>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377319"/>
            <a:ext cx="2945659" cy="495347"/>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0443" y="9377319"/>
            <a:ext cx="2945659" cy="495347"/>
          </a:xfrm>
          <a:prstGeom prst="rect">
            <a:avLst/>
          </a:prstGeom>
        </p:spPr>
        <p:txBody>
          <a:bodyPr vert="horz" lIns="91440" tIns="45720" rIns="91440" bIns="45720" rtlCol="0" anchor="b"/>
          <a:lstStyle>
            <a:lvl1pPr algn="r">
              <a:defRPr sz="1200"/>
            </a:lvl1pPr>
          </a:lstStyle>
          <a:p>
            <a:fld id="{3FD56ABC-BBA3-415C-8949-8340E86A330B}" type="slidenum">
              <a:rPr lang="fr-FR" smtClean="0"/>
              <a:t>‹N°›</a:t>
            </a:fld>
            <a:endParaRPr lang="fr-FR" dirty="0"/>
          </a:p>
        </p:txBody>
      </p:sp>
    </p:spTree>
    <p:extLst>
      <p:ext uri="{BB962C8B-B14F-4D97-AF65-F5344CB8AC3E}">
        <p14:creationId xmlns:p14="http://schemas.microsoft.com/office/powerpoint/2010/main" val="41809527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576432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FD56ABC-BBA3-415C-8949-8340E86A330B}" type="slidenum">
              <a:rPr lang="fr-FR" smtClean="0"/>
              <a:t>3</a:t>
            </a:fld>
            <a:endParaRPr lang="fr-FR" dirty="0"/>
          </a:p>
        </p:txBody>
      </p:sp>
    </p:spTree>
    <p:extLst>
      <p:ext uri="{BB962C8B-B14F-4D97-AF65-F5344CB8AC3E}">
        <p14:creationId xmlns:p14="http://schemas.microsoft.com/office/powerpoint/2010/main" val="7821599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FD56ABC-BBA3-415C-8949-8340E86A330B}" type="slidenum">
              <a:rPr lang="fr-FR" smtClean="0"/>
              <a:t>4</a:t>
            </a:fld>
            <a:endParaRPr lang="fr-FR" dirty="0"/>
          </a:p>
        </p:txBody>
      </p:sp>
    </p:spTree>
    <p:extLst>
      <p:ext uri="{BB962C8B-B14F-4D97-AF65-F5344CB8AC3E}">
        <p14:creationId xmlns:p14="http://schemas.microsoft.com/office/powerpoint/2010/main" val="3181902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097EB-063C-5A5D-4EC1-EC04E3F2A43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2473068-DC03-65A0-14CE-1288D8374F0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6037BB1-BDFC-DA0C-2606-E1F87B63A8FB}"/>
              </a:ext>
            </a:extLst>
          </p:cNvPr>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504279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FD56ABC-BBA3-415C-8949-8340E86A330B}" type="slidenum">
              <a:rPr lang="fr-FR" smtClean="0"/>
              <a:t>6</a:t>
            </a:fld>
            <a:endParaRPr lang="fr-FR" dirty="0"/>
          </a:p>
        </p:txBody>
      </p:sp>
    </p:spTree>
    <p:extLst>
      <p:ext uri="{BB962C8B-B14F-4D97-AF65-F5344CB8AC3E}">
        <p14:creationId xmlns:p14="http://schemas.microsoft.com/office/powerpoint/2010/main" val="16573423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B245A-7395-BDB5-1105-148ACB936D9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0126CF3-837B-73C5-01D4-4B51F580271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4CF2CDE-43B7-6842-31FB-4AEBA9B8E6A1}"/>
              </a:ext>
            </a:extLst>
          </p:cNvPr>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7540152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9FA98D-6F0A-E54B-34C8-17BFAF6A6FA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589A192-0EC5-35AC-BEA1-5BE1E5C2554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ACB6794-D432-E14B-2D55-A4E59C613C06}"/>
              </a:ext>
            </a:extLst>
          </p:cNvPr>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509129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0C6AF-E591-BF16-5CBE-18B4FBA3D69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8336961-671F-E7C7-C087-41CBD7F3752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60ECF58-D360-7661-2611-E06ABA07D7D9}"/>
              </a:ext>
            </a:extLst>
          </p:cNvPr>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25555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3BFB3-9CDD-9D90-7BB4-09C79F69772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3A4F12C-8869-5B95-EF6E-43A6688A644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1CF54AB-F6AD-BDE9-C856-9710045663C0}"/>
              </a:ext>
            </a:extLst>
          </p:cNvPr>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1827563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38E19-FF89-C458-E4C1-4E0D8506159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74707BF-6789-ADD7-CB53-1156E87E0A6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1F13F8B-F2C2-6EA9-2C61-4946AD38B41B}"/>
              </a:ext>
            </a:extLst>
          </p:cNvPr>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8956557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42C8B-AAF7-859B-191E-B1C42A12A5D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DDB14D8-CCDA-90BD-F030-4B7E62B3D3F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771F53F-A364-09E7-D1C9-3083AED4F464}"/>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ABD1DC4C-4C72-2F35-E512-BF9B7F20C9B4}"/>
              </a:ext>
            </a:extLst>
          </p:cNvPr>
          <p:cNvSpPr>
            <a:spLocks noGrp="1"/>
          </p:cNvSpPr>
          <p:nvPr>
            <p:ph type="sldNum" sz="quarter" idx="5"/>
          </p:nvPr>
        </p:nvSpPr>
        <p:spPr/>
        <p:txBody>
          <a:bodyPr/>
          <a:lstStyle/>
          <a:p>
            <a:fld id="{3FD56ABC-BBA3-415C-8949-8340E86A330B}" type="slidenum">
              <a:rPr lang="fr-FR" smtClean="0"/>
              <a:t>12</a:t>
            </a:fld>
            <a:endParaRPr lang="fr-FR" dirty="0"/>
          </a:p>
        </p:txBody>
      </p:sp>
    </p:spTree>
    <p:extLst>
      <p:ext uri="{BB962C8B-B14F-4D97-AF65-F5344CB8AC3E}">
        <p14:creationId xmlns:p14="http://schemas.microsoft.com/office/powerpoint/2010/main" val="40972554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FD56ABC-BBA3-415C-8949-8340E86A330B}" type="slidenum">
              <a:rPr lang="fr-FR" smtClean="0"/>
              <a:t>13</a:t>
            </a:fld>
            <a:endParaRPr lang="fr-FR" dirty="0"/>
          </a:p>
        </p:txBody>
      </p:sp>
    </p:spTree>
    <p:extLst>
      <p:ext uri="{BB962C8B-B14F-4D97-AF65-F5344CB8AC3E}">
        <p14:creationId xmlns:p14="http://schemas.microsoft.com/office/powerpoint/2010/main" val="19804520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C9335-4A55-8A23-4550-25797D2DF3D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AC0F4D4-23BF-1264-0FCD-0FA126D7D86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073775C-B299-C6FE-C2AE-9118A81CE589}"/>
              </a:ext>
            </a:extLst>
          </p:cNvPr>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0289782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sz="1100" dirty="0"/>
          </a:p>
        </p:txBody>
      </p:sp>
      <p:sp>
        <p:nvSpPr>
          <p:cNvPr id="4" name="Espace réservé du numéro de diapositive 3"/>
          <p:cNvSpPr>
            <a:spLocks noGrp="1"/>
          </p:cNvSpPr>
          <p:nvPr>
            <p:ph type="sldNum" sz="quarter" idx="5"/>
          </p:nvPr>
        </p:nvSpPr>
        <p:spPr/>
        <p:txBody>
          <a:bodyPr/>
          <a:lstStyle/>
          <a:p>
            <a:fld id="{1B3CB1E3-47CA-4904-9739-FA90B8FA6272}" type="slidenum">
              <a:rPr lang="fr-FR" smtClean="0"/>
              <a:t>15</a:t>
            </a:fld>
            <a:endParaRPr lang="fr-FR" dirty="0"/>
          </a:p>
        </p:txBody>
      </p:sp>
    </p:spTree>
    <p:extLst>
      <p:ext uri="{BB962C8B-B14F-4D97-AF65-F5344CB8AC3E}">
        <p14:creationId xmlns:p14="http://schemas.microsoft.com/office/powerpoint/2010/main" val="31325662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uverture_Interne">
    <p:bg>
      <p:bgPr>
        <a:solidFill>
          <a:srgbClr val="DC8C0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4607CC-31BA-468C-9133-462F41F85211}"/>
              </a:ext>
            </a:extLst>
          </p:cNvPr>
          <p:cNvSpPr>
            <a:spLocks noGrp="1"/>
          </p:cNvSpPr>
          <p:nvPr>
            <p:ph type="ctrTitle" hasCustomPrompt="1"/>
          </p:nvPr>
        </p:nvSpPr>
        <p:spPr>
          <a:xfrm>
            <a:off x="548646" y="5253817"/>
            <a:ext cx="7734094" cy="667010"/>
          </a:xfrm>
        </p:spPr>
        <p:txBody>
          <a:bodyPr anchor="b">
            <a:normAutofit/>
          </a:bodyPr>
          <a:lstStyle>
            <a:lvl1pPr algn="l">
              <a:defRPr sz="4400" b="1">
                <a:solidFill>
                  <a:schemeClr val="bg1"/>
                </a:solidFill>
                <a:latin typeface="Century Gothic" panose="020B0502020202020204" pitchFamily="34" charset="0"/>
              </a:defRPr>
            </a:lvl1pPr>
          </a:lstStyle>
          <a:p>
            <a:r>
              <a:rPr lang="fr-FR"/>
              <a:t>MODIFIEZ LE STYLE DU TITRE</a:t>
            </a:r>
          </a:p>
        </p:txBody>
      </p:sp>
      <p:sp>
        <p:nvSpPr>
          <p:cNvPr id="3" name="Sous-titre 2">
            <a:extLst>
              <a:ext uri="{FF2B5EF4-FFF2-40B4-BE49-F238E27FC236}">
                <a16:creationId xmlns:a16="http://schemas.microsoft.com/office/drawing/2014/main" id="{B142ECCC-E503-4A45-BF41-C7576DEC0AB9}"/>
              </a:ext>
            </a:extLst>
          </p:cNvPr>
          <p:cNvSpPr>
            <a:spLocks noGrp="1"/>
          </p:cNvSpPr>
          <p:nvPr>
            <p:ph type="subTitle" idx="1"/>
          </p:nvPr>
        </p:nvSpPr>
        <p:spPr>
          <a:xfrm>
            <a:off x="548645" y="5904201"/>
            <a:ext cx="7734093" cy="380221"/>
          </a:xfrm>
        </p:spPr>
        <p:txBody>
          <a:bodyPr/>
          <a:lstStyle>
            <a:lvl1pPr marL="0" indent="0" algn="l">
              <a:buNone/>
              <a:defRPr sz="2400">
                <a:solidFill>
                  <a:schemeClr val="bg1"/>
                </a:solidFill>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cxnSp>
        <p:nvCxnSpPr>
          <p:cNvPr id="14" name="Connecteur droit 13">
            <a:extLst>
              <a:ext uri="{FF2B5EF4-FFF2-40B4-BE49-F238E27FC236}">
                <a16:creationId xmlns:a16="http://schemas.microsoft.com/office/drawing/2014/main" id="{087D91AA-71FD-48DC-9940-76D94CC29034}"/>
              </a:ext>
            </a:extLst>
          </p:cNvPr>
          <p:cNvCxnSpPr>
            <a:cxnSpLocks/>
          </p:cNvCxnSpPr>
          <p:nvPr/>
        </p:nvCxnSpPr>
        <p:spPr>
          <a:xfrm>
            <a:off x="645791" y="550507"/>
            <a:ext cx="186880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BBD07AA3-B25A-4C56-95D8-875FD55A91EA}"/>
              </a:ext>
            </a:extLst>
          </p:cNvPr>
          <p:cNvCxnSpPr>
            <a:cxnSpLocks/>
          </p:cNvCxnSpPr>
          <p:nvPr/>
        </p:nvCxnSpPr>
        <p:spPr>
          <a:xfrm>
            <a:off x="2807948" y="550507"/>
            <a:ext cx="323839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id="{3C39AD2B-C649-446C-A2B0-18F5C8907D49}"/>
              </a:ext>
            </a:extLst>
          </p:cNvPr>
          <p:cNvCxnSpPr>
            <a:cxnSpLocks/>
          </p:cNvCxnSpPr>
          <p:nvPr/>
        </p:nvCxnSpPr>
        <p:spPr>
          <a:xfrm>
            <a:off x="6274925" y="550507"/>
            <a:ext cx="529520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7" name="Groupe 16">
            <a:extLst>
              <a:ext uri="{FF2B5EF4-FFF2-40B4-BE49-F238E27FC236}">
                <a16:creationId xmlns:a16="http://schemas.microsoft.com/office/drawing/2014/main" id="{35D62BF8-2044-437E-9CF2-92E6853AEA06}"/>
              </a:ext>
            </a:extLst>
          </p:cNvPr>
          <p:cNvGrpSpPr/>
          <p:nvPr/>
        </p:nvGrpSpPr>
        <p:grpSpPr>
          <a:xfrm>
            <a:off x="6222146" y="268054"/>
            <a:ext cx="5891713" cy="2010461"/>
            <a:chOff x="6222146" y="268054"/>
            <a:chExt cx="5891713" cy="2010461"/>
          </a:xfrm>
        </p:grpSpPr>
        <p:pic>
          <p:nvPicPr>
            <p:cNvPr id="18" name="Image 17">
              <a:extLst>
                <a:ext uri="{FF2B5EF4-FFF2-40B4-BE49-F238E27FC236}">
                  <a16:creationId xmlns:a16="http://schemas.microsoft.com/office/drawing/2014/main" id="{20FADB0A-E26E-4EB7-B1E3-763419B79A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5364" y="268054"/>
              <a:ext cx="2528495" cy="2010461"/>
            </a:xfrm>
            <a:prstGeom prst="rect">
              <a:avLst/>
            </a:prstGeom>
          </p:spPr>
        </p:pic>
        <p:pic>
          <p:nvPicPr>
            <p:cNvPr id="19" name="Image 18">
              <a:extLst>
                <a:ext uri="{FF2B5EF4-FFF2-40B4-BE49-F238E27FC236}">
                  <a16:creationId xmlns:a16="http://schemas.microsoft.com/office/drawing/2014/main" id="{F8BDA6BC-8C03-458B-BCA8-E9FAAC0E02FF}"/>
                </a:ext>
              </a:extLst>
            </p:cNvPr>
            <p:cNvPicPr>
              <a:picLocks noChangeAspect="1"/>
            </p:cNvPicPr>
            <p:nvPr/>
          </p:nvPicPr>
          <p:blipFill rotWithShape="1">
            <a:blip r:embed="rId3">
              <a:extLst>
                <a:ext uri="{28A0092B-C50C-407E-A947-70E740481C1C}">
                  <a14:useLocalDpi xmlns:a14="http://schemas.microsoft.com/office/drawing/2010/main" val="0"/>
                </a:ext>
              </a:extLst>
            </a:blip>
            <a:srcRect l="50000" t="38137" r="10804" b="37943"/>
            <a:stretch/>
          </p:blipFill>
          <p:spPr>
            <a:xfrm>
              <a:off x="6222146" y="691447"/>
              <a:ext cx="2154906" cy="603767"/>
            </a:xfrm>
            <a:prstGeom prst="rect">
              <a:avLst/>
            </a:prstGeom>
          </p:spPr>
        </p:pic>
      </p:grpSp>
      <p:sp>
        <p:nvSpPr>
          <p:cNvPr id="25" name="ZoneTexte 24">
            <a:extLst>
              <a:ext uri="{FF2B5EF4-FFF2-40B4-BE49-F238E27FC236}">
                <a16:creationId xmlns:a16="http://schemas.microsoft.com/office/drawing/2014/main" id="{C2FC5D04-F720-4146-AC24-30F7E1913A02}"/>
              </a:ext>
            </a:extLst>
          </p:cNvPr>
          <p:cNvSpPr txBox="1"/>
          <p:nvPr/>
        </p:nvSpPr>
        <p:spPr>
          <a:xfrm>
            <a:off x="2819399" y="685553"/>
            <a:ext cx="1868808" cy="307777"/>
          </a:xfrm>
          <a:prstGeom prst="rect">
            <a:avLst/>
          </a:prstGeom>
          <a:noFill/>
        </p:spPr>
        <p:txBody>
          <a:bodyPr wrap="square" rtlCol="0">
            <a:spAutoFit/>
          </a:bodyPr>
          <a:lstStyle/>
          <a:p>
            <a:endParaRPr lang="fr-FR" sz="1400" dirty="0">
              <a:latin typeface="Century Gothic" panose="020B0502020202020204" pitchFamily="34" charset="0"/>
            </a:endParaRPr>
          </a:p>
        </p:txBody>
      </p:sp>
    </p:spTree>
    <p:extLst>
      <p:ext uri="{BB962C8B-B14F-4D97-AF65-F5344CB8AC3E}">
        <p14:creationId xmlns:p14="http://schemas.microsoft.com/office/powerpoint/2010/main" val="2578297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Couverture_Externe">
    <p:bg>
      <p:bgPr>
        <a:solidFill>
          <a:srgbClr val="DC8C0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4607CC-31BA-468C-9133-462F41F85211}"/>
              </a:ext>
            </a:extLst>
          </p:cNvPr>
          <p:cNvSpPr>
            <a:spLocks noGrp="1"/>
          </p:cNvSpPr>
          <p:nvPr>
            <p:ph type="ctrTitle" hasCustomPrompt="1"/>
          </p:nvPr>
        </p:nvSpPr>
        <p:spPr>
          <a:xfrm>
            <a:off x="548646" y="5253817"/>
            <a:ext cx="7734094" cy="667010"/>
          </a:xfrm>
        </p:spPr>
        <p:txBody>
          <a:bodyPr anchor="b">
            <a:normAutofit/>
          </a:bodyPr>
          <a:lstStyle>
            <a:lvl1pPr algn="l">
              <a:defRPr sz="4400" b="1">
                <a:solidFill>
                  <a:schemeClr val="bg1"/>
                </a:solidFill>
                <a:latin typeface="CNM Medium" pitchFamily="50" charset="0"/>
              </a:defRPr>
            </a:lvl1pPr>
          </a:lstStyle>
          <a:p>
            <a:r>
              <a:rPr lang="fr-FR"/>
              <a:t>MODIFIEZ LE STYLE DU TITRE</a:t>
            </a:r>
          </a:p>
        </p:txBody>
      </p:sp>
      <p:sp>
        <p:nvSpPr>
          <p:cNvPr id="3" name="Sous-titre 2">
            <a:extLst>
              <a:ext uri="{FF2B5EF4-FFF2-40B4-BE49-F238E27FC236}">
                <a16:creationId xmlns:a16="http://schemas.microsoft.com/office/drawing/2014/main" id="{B142ECCC-E503-4A45-BF41-C7576DEC0AB9}"/>
              </a:ext>
            </a:extLst>
          </p:cNvPr>
          <p:cNvSpPr>
            <a:spLocks noGrp="1"/>
          </p:cNvSpPr>
          <p:nvPr>
            <p:ph type="subTitle" idx="1"/>
          </p:nvPr>
        </p:nvSpPr>
        <p:spPr>
          <a:xfrm>
            <a:off x="548645" y="5904201"/>
            <a:ext cx="7734093" cy="380221"/>
          </a:xfrm>
        </p:spPr>
        <p:txBody>
          <a:bodyPr/>
          <a:lstStyle>
            <a:lvl1pPr marL="0" indent="0" algn="l">
              <a:buNone/>
              <a:defRPr sz="2400">
                <a:solidFill>
                  <a:schemeClr val="bg1"/>
                </a:solidFill>
                <a:latin typeface="CNM Regular"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cxnSp>
        <p:nvCxnSpPr>
          <p:cNvPr id="14" name="Connecteur droit 13">
            <a:extLst>
              <a:ext uri="{FF2B5EF4-FFF2-40B4-BE49-F238E27FC236}">
                <a16:creationId xmlns:a16="http://schemas.microsoft.com/office/drawing/2014/main" id="{087D91AA-71FD-48DC-9940-76D94CC29034}"/>
              </a:ext>
            </a:extLst>
          </p:cNvPr>
          <p:cNvCxnSpPr>
            <a:cxnSpLocks/>
          </p:cNvCxnSpPr>
          <p:nvPr/>
        </p:nvCxnSpPr>
        <p:spPr>
          <a:xfrm>
            <a:off x="645791" y="550507"/>
            <a:ext cx="186880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BBD07AA3-B25A-4C56-95D8-875FD55A91EA}"/>
              </a:ext>
            </a:extLst>
          </p:cNvPr>
          <p:cNvCxnSpPr>
            <a:cxnSpLocks/>
          </p:cNvCxnSpPr>
          <p:nvPr/>
        </p:nvCxnSpPr>
        <p:spPr>
          <a:xfrm>
            <a:off x="2807948" y="550507"/>
            <a:ext cx="323839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id="{3C39AD2B-C649-446C-A2B0-18F5C8907D49}"/>
              </a:ext>
            </a:extLst>
          </p:cNvPr>
          <p:cNvCxnSpPr>
            <a:cxnSpLocks/>
          </p:cNvCxnSpPr>
          <p:nvPr/>
        </p:nvCxnSpPr>
        <p:spPr>
          <a:xfrm>
            <a:off x="6274925" y="550507"/>
            <a:ext cx="529520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7" name="Groupe 16">
            <a:extLst>
              <a:ext uri="{FF2B5EF4-FFF2-40B4-BE49-F238E27FC236}">
                <a16:creationId xmlns:a16="http://schemas.microsoft.com/office/drawing/2014/main" id="{35D62BF8-2044-437E-9CF2-92E6853AEA06}"/>
              </a:ext>
            </a:extLst>
          </p:cNvPr>
          <p:cNvGrpSpPr/>
          <p:nvPr/>
        </p:nvGrpSpPr>
        <p:grpSpPr>
          <a:xfrm>
            <a:off x="6222146" y="268054"/>
            <a:ext cx="5891713" cy="2010461"/>
            <a:chOff x="6222146" y="268054"/>
            <a:chExt cx="5891713" cy="2010461"/>
          </a:xfrm>
        </p:grpSpPr>
        <p:pic>
          <p:nvPicPr>
            <p:cNvPr id="18" name="Image 17">
              <a:extLst>
                <a:ext uri="{FF2B5EF4-FFF2-40B4-BE49-F238E27FC236}">
                  <a16:creationId xmlns:a16="http://schemas.microsoft.com/office/drawing/2014/main" id="{20FADB0A-E26E-4EB7-B1E3-763419B79A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5364" y="268054"/>
              <a:ext cx="2528495" cy="2010461"/>
            </a:xfrm>
            <a:prstGeom prst="rect">
              <a:avLst/>
            </a:prstGeom>
          </p:spPr>
        </p:pic>
        <p:pic>
          <p:nvPicPr>
            <p:cNvPr id="19" name="Image 18">
              <a:extLst>
                <a:ext uri="{FF2B5EF4-FFF2-40B4-BE49-F238E27FC236}">
                  <a16:creationId xmlns:a16="http://schemas.microsoft.com/office/drawing/2014/main" id="{F8BDA6BC-8C03-458B-BCA8-E9FAAC0E02FF}"/>
                </a:ext>
              </a:extLst>
            </p:cNvPr>
            <p:cNvPicPr>
              <a:picLocks noChangeAspect="1"/>
            </p:cNvPicPr>
            <p:nvPr/>
          </p:nvPicPr>
          <p:blipFill rotWithShape="1">
            <a:blip r:embed="rId3">
              <a:extLst>
                <a:ext uri="{28A0092B-C50C-407E-A947-70E740481C1C}">
                  <a14:useLocalDpi xmlns:a14="http://schemas.microsoft.com/office/drawing/2010/main" val="0"/>
                </a:ext>
              </a:extLst>
            </a:blip>
            <a:srcRect l="50000" t="38137" r="10804" b="37943"/>
            <a:stretch/>
          </p:blipFill>
          <p:spPr>
            <a:xfrm>
              <a:off x="6222146" y="691447"/>
              <a:ext cx="2154906" cy="603767"/>
            </a:xfrm>
            <a:prstGeom prst="rect">
              <a:avLst/>
            </a:prstGeom>
          </p:spPr>
        </p:pic>
      </p:grpSp>
    </p:spTree>
    <p:extLst>
      <p:ext uri="{BB962C8B-B14F-4D97-AF65-F5344CB8AC3E}">
        <p14:creationId xmlns:p14="http://schemas.microsoft.com/office/powerpoint/2010/main" val="4704915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uverture_Image">
    <p:bg>
      <p:bgRef idx="1001">
        <a:schemeClr val="bg1"/>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4607CC-31BA-468C-9133-462F41F85211}"/>
              </a:ext>
            </a:extLst>
          </p:cNvPr>
          <p:cNvSpPr>
            <a:spLocks noGrp="1"/>
          </p:cNvSpPr>
          <p:nvPr>
            <p:ph type="ctrTitle" hasCustomPrompt="1"/>
          </p:nvPr>
        </p:nvSpPr>
        <p:spPr>
          <a:xfrm>
            <a:off x="548646" y="5253817"/>
            <a:ext cx="7734094" cy="667010"/>
          </a:xfrm>
        </p:spPr>
        <p:txBody>
          <a:bodyPr anchor="b">
            <a:normAutofit/>
          </a:bodyPr>
          <a:lstStyle>
            <a:lvl1pPr algn="l">
              <a:defRPr sz="4400" b="1">
                <a:solidFill>
                  <a:schemeClr val="tx2"/>
                </a:solidFill>
                <a:latin typeface="CNM Medium" pitchFamily="50" charset="0"/>
              </a:defRPr>
            </a:lvl1pPr>
          </a:lstStyle>
          <a:p>
            <a:r>
              <a:rPr lang="fr-FR"/>
              <a:t>MODIFIEZ LE STYLE DU TITRE</a:t>
            </a:r>
          </a:p>
        </p:txBody>
      </p:sp>
      <p:sp>
        <p:nvSpPr>
          <p:cNvPr id="3" name="Sous-titre 2">
            <a:extLst>
              <a:ext uri="{FF2B5EF4-FFF2-40B4-BE49-F238E27FC236}">
                <a16:creationId xmlns:a16="http://schemas.microsoft.com/office/drawing/2014/main" id="{B142ECCC-E503-4A45-BF41-C7576DEC0AB9}"/>
              </a:ext>
            </a:extLst>
          </p:cNvPr>
          <p:cNvSpPr>
            <a:spLocks noGrp="1"/>
          </p:cNvSpPr>
          <p:nvPr>
            <p:ph type="subTitle" idx="1"/>
          </p:nvPr>
        </p:nvSpPr>
        <p:spPr>
          <a:xfrm>
            <a:off x="548645" y="5904201"/>
            <a:ext cx="7734093" cy="380221"/>
          </a:xfrm>
        </p:spPr>
        <p:txBody>
          <a:bodyPr/>
          <a:lstStyle>
            <a:lvl1pPr marL="0" indent="0" algn="l">
              <a:buNone/>
              <a:defRPr sz="2400">
                <a:solidFill>
                  <a:schemeClr val="tx2"/>
                </a:solidFill>
                <a:latin typeface="CNM Regular"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cxnSp>
        <p:nvCxnSpPr>
          <p:cNvPr id="10" name="Connecteur droit 9">
            <a:extLst>
              <a:ext uri="{FF2B5EF4-FFF2-40B4-BE49-F238E27FC236}">
                <a16:creationId xmlns:a16="http://schemas.microsoft.com/office/drawing/2014/main" id="{CE3835A0-7A06-45E7-895E-2B7CF2041CAB}"/>
              </a:ext>
            </a:extLst>
          </p:cNvPr>
          <p:cNvCxnSpPr>
            <a:cxnSpLocks/>
          </p:cNvCxnSpPr>
          <p:nvPr/>
        </p:nvCxnSpPr>
        <p:spPr>
          <a:xfrm>
            <a:off x="645791" y="550507"/>
            <a:ext cx="1868808"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3FD38F34-C0C1-4D63-A3CA-A94FE01EC090}"/>
              </a:ext>
            </a:extLst>
          </p:cNvPr>
          <p:cNvCxnSpPr>
            <a:cxnSpLocks/>
          </p:cNvCxnSpPr>
          <p:nvPr/>
        </p:nvCxnSpPr>
        <p:spPr>
          <a:xfrm>
            <a:off x="2807948" y="550507"/>
            <a:ext cx="3238394"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51DCCCAB-6C3A-4E58-B17D-61FFE9618231}"/>
              </a:ext>
            </a:extLst>
          </p:cNvPr>
          <p:cNvCxnSpPr>
            <a:cxnSpLocks/>
          </p:cNvCxnSpPr>
          <p:nvPr/>
        </p:nvCxnSpPr>
        <p:spPr>
          <a:xfrm>
            <a:off x="6274925" y="550507"/>
            <a:ext cx="5295207"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id="{39391A23-F369-417C-B813-B75463D77A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5364" y="280455"/>
            <a:ext cx="2528494" cy="2010460"/>
          </a:xfrm>
          <a:prstGeom prst="rect">
            <a:avLst/>
          </a:prstGeom>
        </p:spPr>
      </p:pic>
      <p:pic>
        <p:nvPicPr>
          <p:cNvPr id="20" name="Image 19">
            <a:extLst>
              <a:ext uri="{FF2B5EF4-FFF2-40B4-BE49-F238E27FC236}">
                <a16:creationId xmlns:a16="http://schemas.microsoft.com/office/drawing/2014/main" id="{84271774-731A-41D3-93FE-6DD977E2D748}"/>
              </a:ext>
            </a:extLst>
          </p:cNvPr>
          <p:cNvPicPr>
            <a:picLocks noChangeAspect="1"/>
          </p:cNvPicPr>
          <p:nvPr/>
        </p:nvPicPr>
        <p:blipFill rotWithShape="1">
          <a:blip r:embed="rId3">
            <a:extLst>
              <a:ext uri="{28A0092B-C50C-407E-A947-70E740481C1C}">
                <a14:useLocalDpi xmlns:a14="http://schemas.microsoft.com/office/drawing/2010/main" val="0"/>
              </a:ext>
            </a:extLst>
          </a:blip>
          <a:srcRect l="50000" t="35918" r="10089" b="37474"/>
          <a:stretch/>
        </p:blipFill>
        <p:spPr>
          <a:xfrm>
            <a:off x="6217468" y="644986"/>
            <a:ext cx="2186034" cy="669124"/>
          </a:xfrm>
          <a:prstGeom prst="rect">
            <a:avLst/>
          </a:prstGeom>
        </p:spPr>
      </p:pic>
      <p:sp>
        <p:nvSpPr>
          <p:cNvPr id="21" name="Espace réservé du texte 3">
            <a:extLst>
              <a:ext uri="{FF2B5EF4-FFF2-40B4-BE49-F238E27FC236}">
                <a16:creationId xmlns:a16="http://schemas.microsoft.com/office/drawing/2014/main" id="{316065E9-ACEE-4490-AF65-05CB6D3DF402}"/>
              </a:ext>
            </a:extLst>
          </p:cNvPr>
          <p:cNvSpPr>
            <a:spLocks noGrp="1"/>
          </p:cNvSpPr>
          <p:nvPr>
            <p:ph type="body" sz="half" idx="15"/>
          </p:nvPr>
        </p:nvSpPr>
        <p:spPr>
          <a:xfrm>
            <a:off x="540694" y="653869"/>
            <a:ext cx="1965954" cy="555905"/>
          </a:xfrm>
        </p:spPr>
        <p:txBody>
          <a:bodyPr>
            <a:noAutofit/>
          </a:bodyPr>
          <a:lstStyle>
            <a:lvl1pPr marL="0" indent="0">
              <a:buNone/>
              <a:defRPr sz="1400" b="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2" name="Espace réservé du texte 3">
            <a:extLst>
              <a:ext uri="{FF2B5EF4-FFF2-40B4-BE49-F238E27FC236}">
                <a16:creationId xmlns:a16="http://schemas.microsoft.com/office/drawing/2014/main" id="{DFE8D3C6-5F1D-407F-ABBB-A50F2F49074A}"/>
              </a:ext>
            </a:extLst>
          </p:cNvPr>
          <p:cNvSpPr>
            <a:spLocks noGrp="1"/>
          </p:cNvSpPr>
          <p:nvPr>
            <p:ph type="body" sz="half" idx="16"/>
          </p:nvPr>
        </p:nvSpPr>
        <p:spPr>
          <a:xfrm>
            <a:off x="2697246" y="653869"/>
            <a:ext cx="3357047" cy="363494"/>
          </a:xfrm>
        </p:spPr>
        <p:txBody>
          <a:bodyPr>
            <a:noAutofit/>
          </a:bodyPr>
          <a:lstStyle>
            <a:lvl1pPr marL="0" indent="0">
              <a:buNone/>
              <a:defRPr sz="1400" b="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Tree>
    <p:extLst>
      <p:ext uri="{BB962C8B-B14F-4D97-AF65-F5344CB8AC3E}">
        <p14:creationId xmlns:p14="http://schemas.microsoft.com/office/powerpoint/2010/main" val="290623733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Intertitre_bleu">
    <p:bg>
      <p:bgPr>
        <a:solidFill>
          <a:srgbClr val="00364B"/>
        </a:solidFill>
        <a:effectLst/>
      </p:bgPr>
    </p:bg>
    <p:spTree>
      <p:nvGrpSpPr>
        <p:cNvPr id="1" name=""/>
        <p:cNvGrpSpPr/>
        <p:nvPr/>
      </p:nvGrpSpPr>
      <p:grpSpPr>
        <a:xfrm>
          <a:off x="0" y="0"/>
          <a:ext cx="0" cy="0"/>
          <a:chOff x="0" y="0"/>
          <a:chExt cx="0" cy="0"/>
        </a:xfrm>
      </p:grpSpPr>
      <p:cxnSp>
        <p:nvCxnSpPr>
          <p:cNvPr id="6" name="Connecteur droit 5">
            <a:extLst>
              <a:ext uri="{FF2B5EF4-FFF2-40B4-BE49-F238E27FC236}">
                <a16:creationId xmlns:a16="http://schemas.microsoft.com/office/drawing/2014/main" id="{5752F868-457B-4060-AC9A-8B7D7ABA4FEF}"/>
              </a:ext>
            </a:extLst>
          </p:cNvPr>
          <p:cNvCxnSpPr>
            <a:cxnSpLocks/>
          </p:cNvCxnSpPr>
          <p:nvPr/>
        </p:nvCxnSpPr>
        <p:spPr>
          <a:xfrm>
            <a:off x="645791" y="550507"/>
            <a:ext cx="186880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B4BCA442-36C4-49AC-9A86-1B9CBD706815}"/>
              </a:ext>
            </a:extLst>
          </p:cNvPr>
          <p:cNvCxnSpPr>
            <a:cxnSpLocks/>
          </p:cNvCxnSpPr>
          <p:nvPr/>
        </p:nvCxnSpPr>
        <p:spPr>
          <a:xfrm>
            <a:off x="2807948" y="550507"/>
            <a:ext cx="323839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46772FEC-CFEA-4EED-8B0E-2BD0AE03DE4E}"/>
              </a:ext>
            </a:extLst>
          </p:cNvPr>
          <p:cNvCxnSpPr>
            <a:cxnSpLocks/>
          </p:cNvCxnSpPr>
          <p:nvPr/>
        </p:nvCxnSpPr>
        <p:spPr>
          <a:xfrm>
            <a:off x="6274925" y="550507"/>
            <a:ext cx="529520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85D14464-E32F-4534-9976-461605B46414}"/>
              </a:ext>
            </a:extLst>
          </p:cNvPr>
          <p:cNvCxnSpPr>
            <a:cxnSpLocks/>
          </p:cNvCxnSpPr>
          <p:nvPr/>
        </p:nvCxnSpPr>
        <p:spPr>
          <a:xfrm>
            <a:off x="6274925" y="2286007"/>
            <a:ext cx="529520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Image 10">
            <a:extLst>
              <a:ext uri="{FF2B5EF4-FFF2-40B4-BE49-F238E27FC236}">
                <a16:creationId xmlns:a16="http://schemas.microsoft.com/office/drawing/2014/main" id="{D7C75E74-DEAB-4AD9-8EAD-858376C1AF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57114" y="403285"/>
            <a:ext cx="1174258" cy="933678"/>
          </a:xfrm>
          <a:prstGeom prst="rect">
            <a:avLst/>
          </a:prstGeom>
        </p:spPr>
      </p:pic>
      <p:sp>
        <p:nvSpPr>
          <p:cNvPr id="13" name="Espace réservé pour une image  2">
            <a:extLst>
              <a:ext uri="{FF2B5EF4-FFF2-40B4-BE49-F238E27FC236}">
                <a16:creationId xmlns:a16="http://schemas.microsoft.com/office/drawing/2014/main" id="{096086DC-44A3-426B-95C3-1A028710433C}"/>
              </a:ext>
            </a:extLst>
          </p:cNvPr>
          <p:cNvSpPr>
            <a:spLocks noGrp="1"/>
          </p:cNvSpPr>
          <p:nvPr>
            <p:ph type="pic" idx="1"/>
          </p:nvPr>
        </p:nvSpPr>
        <p:spPr>
          <a:xfrm>
            <a:off x="645791" y="2286007"/>
            <a:ext cx="5400551" cy="4021345"/>
          </a:xfr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p>
        </p:txBody>
      </p:sp>
      <p:sp>
        <p:nvSpPr>
          <p:cNvPr id="14" name="Titre 1">
            <a:extLst>
              <a:ext uri="{FF2B5EF4-FFF2-40B4-BE49-F238E27FC236}">
                <a16:creationId xmlns:a16="http://schemas.microsoft.com/office/drawing/2014/main" id="{77CE68FE-5E3F-49F1-9842-C49B35DF4901}"/>
              </a:ext>
            </a:extLst>
          </p:cNvPr>
          <p:cNvSpPr>
            <a:spLocks noGrp="1"/>
          </p:cNvSpPr>
          <p:nvPr>
            <p:ph type="ctrTitle" hasCustomPrompt="1"/>
          </p:nvPr>
        </p:nvSpPr>
        <p:spPr>
          <a:xfrm>
            <a:off x="6179629" y="4902030"/>
            <a:ext cx="5400551" cy="667010"/>
          </a:xfrm>
        </p:spPr>
        <p:txBody>
          <a:bodyPr anchor="b">
            <a:normAutofit/>
          </a:bodyPr>
          <a:lstStyle>
            <a:lvl1pPr algn="l">
              <a:defRPr sz="3200" b="1">
                <a:solidFill>
                  <a:schemeClr val="bg1"/>
                </a:solidFill>
                <a:latin typeface="Century Gothic" panose="020B0502020202020204" pitchFamily="34" charset="0"/>
              </a:defRPr>
            </a:lvl1pPr>
          </a:lstStyle>
          <a:p>
            <a:r>
              <a:rPr lang="fr-FR"/>
              <a:t>MODIFIEZ LE STYLE DU TITRE</a:t>
            </a:r>
          </a:p>
        </p:txBody>
      </p:sp>
      <p:sp>
        <p:nvSpPr>
          <p:cNvPr id="18" name="Espace réservé du numéro de diapositive 4">
            <a:extLst>
              <a:ext uri="{FF2B5EF4-FFF2-40B4-BE49-F238E27FC236}">
                <a16:creationId xmlns:a16="http://schemas.microsoft.com/office/drawing/2014/main" id="{246C6DB9-FB9F-42FD-9029-842F8D95836C}"/>
              </a:ext>
            </a:extLst>
          </p:cNvPr>
          <p:cNvSpPr>
            <a:spLocks noGrp="1"/>
          </p:cNvSpPr>
          <p:nvPr>
            <p:ph type="sldNum" sz="quarter" idx="12"/>
          </p:nvPr>
        </p:nvSpPr>
        <p:spPr>
          <a:xfrm>
            <a:off x="552626" y="630891"/>
            <a:ext cx="1961973" cy="365125"/>
          </a:xfrm>
        </p:spPr>
        <p:txBody>
          <a:bodyPr/>
          <a:lstStyle>
            <a:lvl1pPr algn="l">
              <a:defRPr sz="1050">
                <a:solidFill>
                  <a:schemeClr val="bg1"/>
                </a:solidFill>
                <a:latin typeface="Century Gothic" panose="020B0502020202020204" pitchFamily="34" charset="0"/>
              </a:defRPr>
            </a:lvl1pPr>
          </a:lstStyle>
          <a:p>
            <a:fld id="{1AD7B0AA-E66E-4D1D-A63D-95FD366C3773}" type="slidenum">
              <a:rPr lang="fr-FR" smtClean="0"/>
              <a:t>‹N°›</a:t>
            </a:fld>
            <a:endParaRPr lang="fr-FR" dirty="0"/>
          </a:p>
        </p:txBody>
      </p:sp>
      <p:sp>
        <p:nvSpPr>
          <p:cNvPr id="20" name="Espace réservé du texte 3">
            <a:extLst>
              <a:ext uri="{FF2B5EF4-FFF2-40B4-BE49-F238E27FC236}">
                <a16:creationId xmlns:a16="http://schemas.microsoft.com/office/drawing/2014/main" id="{749DBF9B-93BC-4802-80B4-61BFF7CF2394}"/>
              </a:ext>
            </a:extLst>
          </p:cNvPr>
          <p:cNvSpPr>
            <a:spLocks noGrp="1"/>
          </p:cNvSpPr>
          <p:nvPr>
            <p:ph type="body" sz="half" idx="15"/>
          </p:nvPr>
        </p:nvSpPr>
        <p:spPr>
          <a:xfrm>
            <a:off x="2701356" y="698992"/>
            <a:ext cx="3585630" cy="363494"/>
          </a:xfrm>
        </p:spPr>
        <p:txBody>
          <a:bodyPr>
            <a:normAutofit/>
          </a:bodyPr>
          <a:lstStyle>
            <a:lvl1pPr marL="0" indent="0">
              <a:buNone/>
              <a:defRPr sz="1050" b="1">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1" name="Espace réservé du texte 3">
            <a:extLst>
              <a:ext uri="{FF2B5EF4-FFF2-40B4-BE49-F238E27FC236}">
                <a16:creationId xmlns:a16="http://schemas.microsoft.com/office/drawing/2014/main" id="{D441BDB7-7EBE-4AB6-A038-DFB7EB0CD929}"/>
              </a:ext>
            </a:extLst>
          </p:cNvPr>
          <p:cNvSpPr>
            <a:spLocks noGrp="1"/>
          </p:cNvSpPr>
          <p:nvPr>
            <p:ph type="body" sz="half" idx="16"/>
          </p:nvPr>
        </p:nvSpPr>
        <p:spPr>
          <a:xfrm>
            <a:off x="6167559" y="707327"/>
            <a:ext cx="3585630" cy="363494"/>
          </a:xfrm>
        </p:spPr>
        <p:txBody>
          <a:bodyPr>
            <a:normAutofit/>
          </a:bodyPr>
          <a:lstStyle>
            <a:lvl1pPr marL="0" indent="0">
              <a:buNone/>
              <a:defRPr sz="1050" b="1">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Tree>
    <p:extLst>
      <p:ext uri="{BB962C8B-B14F-4D97-AF65-F5344CB8AC3E}">
        <p14:creationId xmlns:p14="http://schemas.microsoft.com/office/powerpoint/2010/main" val="3986919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Intertitre_aubergine">
    <p:bg>
      <p:bgPr>
        <a:solidFill>
          <a:srgbClr val="441435"/>
        </a:solidFill>
        <a:effectLst/>
      </p:bgPr>
    </p:bg>
    <p:spTree>
      <p:nvGrpSpPr>
        <p:cNvPr id="1" name=""/>
        <p:cNvGrpSpPr/>
        <p:nvPr/>
      </p:nvGrpSpPr>
      <p:grpSpPr>
        <a:xfrm>
          <a:off x="0" y="0"/>
          <a:ext cx="0" cy="0"/>
          <a:chOff x="0" y="0"/>
          <a:chExt cx="0" cy="0"/>
        </a:xfrm>
      </p:grpSpPr>
      <p:sp>
        <p:nvSpPr>
          <p:cNvPr id="13" name="Espace réservé pour une image  2">
            <a:extLst>
              <a:ext uri="{FF2B5EF4-FFF2-40B4-BE49-F238E27FC236}">
                <a16:creationId xmlns:a16="http://schemas.microsoft.com/office/drawing/2014/main" id="{096086DC-44A3-426B-95C3-1A028710433C}"/>
              </a:ext>
            </a:extLst>
          </p:cNvPr>
          <p:cNvSpPr>
            <a:spLocks noGrp="1"/>
          </p:cNvSpPr>
          <p:nvPr>
            <p:ph type="pic" idx="1"/>
          </p:nvPr>
        </p:nvSpPr>
        <p:spPr>
          <a:xfrm>
            <a:off x="645791" y="2286007"/>
            <a:ext cx="5400551" cy="4021345"/>
          </a:xfr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p>
        </p:txBody>
      </p:sp>
      <p:sp>
        <p:nvSpPr>
          <p:cNvPr id="14" name="Titre 1">
            <a:extLst>
              <a:ext uri="{FF2B5EF4-FFF2-40B4-BE49-F238E27FC236}">
                <a16:creationId xmlns:a16="http://schemas.microsoft.com/office/drawing/2014/main" id="{77CE68FE-5E3F-49F1-9842-C49B35DF4901}"/>
              </a:ext>
            </a:extLst>
          </p:cNvPr>
          <p:cNvSpPr>
            <a:spLocks noGrp="1"/>
          </p:cNvSpPr>
          <p:nvPr>
            <p:ph type="ctrTitle" hasCustomPrompt="1"/>
          </p:nvPr>
        </p:nvSpPr>
        <p:spPr>
          <a:xfrm>
            <a:off x="6179629" y="4902030"/>
            <a:ext cx="5400551" cy="667010"/>
          </a:xfrm>
        </p:spPr>
        <p:txBody>
          <a:bodyPr anchor="b">
            <a:normAutofit/>
          </a:bodyPr>
          <a:lstStyle>
            <a:lvl1pPr algn="l">
              <a:defRPr sz="3200" b="1">
                <a:solidFill>
                  <a:srgbClr val="DC8C00"/>
                </a:solidFill>
                <a:latin typeface="Century Gothic" panose="020B0502020202020204" pitchFamily="34" charset="0"/>
              </a:defRPr>
            </a:lvl1pPr>
          </a:lstStyle>
          <a:p>
            <a:r>
              <a:rPr lang="fr-FR"/>
              <a:t>MODIFIEZ LE STYLE DU TITRE</a:t>
            </a:r>
          </a:p>
        </p:txBody>
      </p:sp>
      <p:sp>
        <p:nvSpPr>
          <p:cNvPr id="18" name="Espace réservé du numéro de diapositive 4">
            <a:extLst>
              <a:ext uri="{FF2B5EF4-FFF2-40B4-BE49-F238E27FC236}">
                <a16:creationId xmlns:a16="http://schemas.microsoft.com/office/drawing/2014/main" id="{246C6DB9-FB9F-42FD-9029-842F8D95836C}"/>
              </a:ext>
            </a:extLst>
          </p:cNvPr>
          <p:cNvSpPr>
            <a:spLocks noGrp="1"/>
          </p:cNvSpPr>
          <p:nvPr>
            <p:ph type="sldNum" sz="quarter" idx="12"/>
          </p:nvPr>
        </p:nvSpPr>
        <p:spPr>
          <a:xfrm>
            <a:off x="552626" y="630891"/>
            <a:ext cx="1961973" cy="365125"/>
          </a:xfrm>
        </p:spPr>
        <p:txBody>
          <a:bodyPr/>
          <a:lstStyle>
            <a:lvl1pPr algn="l">
              <a:defRPr sz="1050">
                <a:solidFill>
                  <a:srgbClr val="DC8C00"/>
                </a:solidFill>
                <a:latin typeface="Century Gothic" panose="020B0502020202020204" pitchFamily="34" charset="0"/>
              </a:defRPr>
            </a:lvl1pPr>
          </a:lstStyle>
          <a:p>
            <a:fld id="{1AD7B0AA-E66E-4D1D-A63D-95FD366C3773}" type="slidenum">
              <a:rPr lang="fr-FR" smtClean="0"/>
              <a:t>‹N°›</a:t>
            </a:fld>
            <a:endParaRPr lang="fr-FR" dirty="0"/>
          </a:p>
        </p:txBody>
      </p:sp>
      <p:cxnSp>
        <p:nvCxnSpPr>
          <p:cNvPr id="12" name="Connecteur droit 11">
            <a:extLst>
              <a:ext uri="{FF2B5EF4-FFF2-40B4-BE49-F238E27FC236}">
                <a16:creationId xmlns:a16="http://schemas.microsoft.com/office/drawing/2014/main" id="{6EF8DBC6-A439-4F06-93CE-62E00FD8FE9D}"/>
              </a:ext>
            </a:extLst>
          </p:cNvPr>
          <p:cNvCxnSpPr>
            <a:cxnSpLocks/>
          </p:cNvCxnSpPr>
          <p:nvPr/>
        </p:nvCxnSpPr>
        <p:spPr>
          <a:xfrm>
            <a:off x="645791" y="550507"/>
            <a:ext cx="1868808"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0CC4FF5D-54AE-4650-BFAE-F809E56A0A76}"/>
              </a:ext>
            </a:extLst>
          </p:cNvPr>
          <p:cNvCxnSpPr>
            <a:cxnSpLocks/>
          </p:cNvCxnSpPr>
          <p:nvPr/>
        </p:nvCxnSpPr>
        <p:spPr>
          <a:xfrm>
            <a:off x="2807948" y="550507"/>
            <a:ext cx="3238394"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id="{DC91B25C-3638-4808-9F6E-78F371710BA7}"/>
              </a:ext>
            </a:extLst>
          </p:cNvPr>
          <p:cNvCxnSpPr>
            <a:cxnSpLocks/>
          </p:cNvCxnSpPr>
          <p:nvPr/>
        </p:nvCxnSpPr>
        <p:spPr>
          <a:xfrm>
            <a:off x="6274925" y="550507"/>
            <a:ext cx="5295207"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01231443-2A8B-4732-B165-E925B746FF4B}"/>
              </a:ext>
            </a:extLst>
          </p:cNvPr>
          <p:cNvCxnSpPr>
            <a:cxnSpLocks/>
          </p:cNvCxnSpPr>
          <p:nvPr/>
        </p:nvCxnSpPr>
        <p:spPr>
          <a:xfrm>
            <a:off x="6274925" y="2286007"/>
            <a:ext cx="5295207"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pic>
        <p:nvPicPr>
          <p:cNvPr id="19" name="Image 18">
            <a:extLst>
              <a:ext uri="{FF2B5EF4-FFF2-40B4-BE49-F238E27FC236}">
                <a16:creationId xmlns:a16="http://schemas.microsoft.com/office/drawing/2014/main" id="{511A23FE-84E1-4991-988E-A6EC68A421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57113" y="422235"/>
            <a:ext cx="1174259" cy="933679"/>
          </a:xfrm>
          <a:prstGeom prst="rect">
            <a:avLst/>
          </a:prstGeom>
        </p:spPr>
      </p:pic>
      <p:sp>
        <p:nvSpPr>
          <p:cNvPr id="20" name="Espace réservé du texte 3">
            <a:extLst>
              <a:ext uri="{FF2B5EF4-FFF2-40B4-BE49-F238E27FC236}">
                <a16:creationId xmlns:a16="http://schemas.microsoft.com/office/drawing/2014/main" id="{08D282F9-92B5-4906-8071-63769DC246DB}"/>
              </a:ext>
            </a:extLst>
          </p:cNvPr>
          <p:cNvSpPr>
            <a:spLocks noGrp="1"/>
          </p:cNvSpPr>
          <p:nvPr>
            <p:ph type="body" sz="half" idx="15"/>
          </p:nvPr>
        </p:nvSpPr>
        <p:spPr>
          <a:xfrm>
            <a:off x="2701356" y="698992"/>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1" name="Espace réservé du texte 3">
            <a:extLst>
              <a:ext uri="{FF2B5EF4-FFF2-40B4-BE49-F238E27FC236}">
                <a16:creationId xmlns:a16="http://schemas.microsoft.com/office/drawing/2014/main" id="{56AF10FC-F334-404F-914A-07EF3988BC01}"/>
              </a:ext>
            </a:extLst>
          </p:cNvPr>
          <p:cNvSpPr>
            <a:spLocks noGrp="1"/>
          </p:cNvSpPr>
          <p:nvPr>
            <p:ph type="body" sz="half" idx="16"/>
          </p:nvPr>
        </p:nvSpPr>
        <p:spPr>
          <a:xfrm>
            <a:off x="6167559" y="707327"/>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Tree>
    <p:extLst>
      <p:ext uri="{BB962C8B-B14F-4D97-AF65-F5344CB8AC3E}">
        <p14:creationId xmlns:p14="http://schemas.microsoft.com/office/powerpoint/2010/main" val="2956380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u">
    <p:spTree>
      <p:nvGrpSpPr>
        <p:cNvPr id="1" name=""/>
        <p:cNvGrpSpPr/>
        <p:nvPr/>
      </p:nvGrpSpPr>
      <p:grpSpPr>
        <a:xfrm>
          <a:off x="0" y="0"/>
          <a:ext cx="0" cy="0"/>
          <a:chOff x="0" y="0"/>
          <a:chExt cx="0" cy="0"/>
        </a:xfrm>
      </p:grpSpPr>
      <p:cxnSp>
        <p:nvCxnSpPr>
          <p:cNvPr id="6" name="Connecteur droit 5">
            <a:extLst>
              <a:ext uri="{FF2B5EF4-FFF2-40B4-BE49-F238E27FC236}">
                <a16:creationId xmlns:a16="http://schemas.microsoft.com/office/drawing/2014/main" id="{E0D475C9-E7B8-49DE-9B33-0E779825FB55}"/>
              </a:ext>
            </a:extLst>
          </p:cNvPr>
          <p:cNvCxnSpPr>
            <a:cxnSpLocks/>
          </p:cNvCxnSpPr>
          <p:nvPr/>
        </p:nvCxnSpPr>
        <p:spPr>
          <a:xfrm>
            <a:off x="645791" y="550507"/>
            <a:ext cx="1868808"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CB2FDD10-D4D0-4CD4-AC42-137F4AB28617}"/>
              </a:ext>
            </a:extLst>
          </p:cNvPr>
          <p:cNvCxnSpPr>
            <a:cxnSpLocks/>
          </p:cNvCxnSpPr>
          <p:nvPr/>
        </p:nvCxnSpPr>
        <p:spPr>
          <a:xfrm>
            <a:off x="2807948" y="550507"/>
            <a:ext cx="3238394"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CC91065B-B831-49E7-ACD7-F431EBC827C8}"/>
              </a:ext>
            </a:extLst>
          </p:cNvPr>
          <p:cNvCxnSpPr>
            <a:cxnSpLocks/>
          </p:cNvCxnSpPr>
          <p:nvPr/>
        </p:nvCxnSpPr>
        <p:spPr>
          <a:xfrm>
            <a:off x="6274925" y="550507"/>
            <a:ext cx="5295207"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grpSp>
        <p:nvGrpSpPr>
          <p:cNvPr id="9" name="Groupe 8">
            <a:extLst>
              <a:ext uri="{FF2B5EF4-FFF2-40B4-BE49-F238E27FC236}">
                <a16:creationId xmlns:a16="http://schemas.microsoft.com/office/drawing/2014/main" id="{E1CABEEF-6A24-4702-AF4D-CDD9323C6055}"/>
              </a:ext>
            </a:extLst>
          </p:cNvPr>
          <p:cNvGrpSpPr/>
          <p:nvPr/>
        </p:nvGrpSpPr>
        <p:grpSpPr>
          <a:xfrm>
            <a:off x="643354" y="3855682"/>
            <a:ext cx="10924341" cy="0"/>
            <a:chOff x="798191" y="702907"/>
            <a:chExt cx="10924341" cy="0"/>
          </a:xfrm>
        </p:grpSpPr>
        <p:cxnSp>
          <p:nvCxnSpPr>
            <p:cNvPr id="10" name="Connecteur droit 9">
              <a:extLst>
                <a:ext uri="{FF2B5EF4-FFF2-40B4-BE49-F238E27FC236}">
                  <a16:creationId xmlns:a16="http://schemas.microsoft.com/office/drawing/2014/main" id="{01854A1F-4812-439D-93FA-2184D46D451E}"/>
                </a:ext>
              </a:extLst>
            </p:cNvPr>
            <p:cNvCxnSpPr>
              <a:cxnSpLocks/>
            </p:cNvCxnSpPr>
            <p:nvPr/>
          </p:nvCxnSpPr>
          <p:spPr>
            <a:xfrm>
              <a:off x="798191" y="702907"/>
              <a:ext cx="1868808"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E66243A2-7AFE-4FDF-99BF-010369897764}"/>
                </a:ext>
              </a:extLst>
            </p:cNvPr>
            <p:cNvCxnSpPr>
              <a:cxnSpLocks/>
            </p:cNvCxnSpPr>
            <p:nvPr/>
          </p:nvCxnSpPr>
          <p:spPr>
            <a:xfrm>
              <a:off x="2960348" y="702907"/>
              <a:ext cx="3238394"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53AB8E84-3AC9-402A-9E1A-8DEE7CCBD264}"/>
                </a:ext>
              </a:extLst>
            </p:cNvPr>
            <p:cNvCxnSpPr>
              <a:cxnSpLocks/>
            </p:cNvCxnSpPr>
            <p:nvPr/>
          </p:nvCxnSpPr>
          <p:spPr>
            <a:xfrm>
              <a:off x="6427325" y="702907"/>
              <a:ext cx="5295207"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grpSp>
      <p:sp>
        <p:nvSpPr>
          <p:cNvPr id="13" name="Espace réservé du numéro de diapositive 4">
            <a:extLst>
              <a:ext uri="{FF2B5EF4-FFF2-40B4-BE49-F238E27FC236}">
                <a16:creationId xmlns:a16="http://schemas.microsoft.com/office/drawing/2014/main" id="{3B08FF77-0900-422E-9F9F-293799C79B65}"/>
              </a:ext>
            </a:extLst>
          </p:cNvPr>
          <p:cNvSpPr>
            <a:spLocks noGrp="1"/>
          </p:cNvSpPr>
          <p:nvPr>
            <p:ph type="sldNum" sz="quarter" idx="12"/>
          </p:nvPr>
        </p:nvSpPr>
        <p:spPr>
          <a:xfrm>
            <a:off x="552626" y="630891"/>
            <a:ext cx="1961973" cy="365125"/>
          </a:xfrm>
        </p:spPr>
        <p:txBody>
          <a:bodyPr/>
          <a:lstStyle>
            <a:lvl1pPr algn="l">
              <a:defRPr sz="1050">
                <a:solidFill>
                  <a:srgbClr val="DC8C00"/>
                </a:solidFill>
                <a:latin typeface="Century Gothic" panose="020B0502020202020204" pitchFamily="34" charset="0"/>
              </a:defRPr>
            </a:lvl1pPr>
          </a:lstStyle>
          <a:p>
            <a:fld id="{1AD7B0AA-E66E-4D1D-A63D-95FD366C3773}" type="slidenum">
              <a:rPr lang="fr-FR" smtClean="0"/>
              <a:t>‹N°›</a:t>
            </a:fld>
            <a:endParaRPr lang="fr-FR" dirty="0"/>
          </a:p>
        </p:txBody>
      </p:sp>
      <p:pic>
        <p:nvPicPr>
          <p:cNvPr id="14" name="Image 13">
            <a:extLst>
              <a:ext uri="{FF2B5EF4-FFF2-40B4-BE49-F238E27FC236}">
                <a16:creationId xmlns:a16="http://schemas.microsoft.com/office/drawing/2014/main" id="{BF6129CD-E732-43F3-9343-087F149522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57113" y="422235"/>
            <a:ext cx="1174259" cy="933679"/>
          </a:xfrm>
          <a:prstGeom prst="rect">
            <a:avLst/>
          </a:prstGeom>
        </p:spPr>
      </p:pic>
      <p:sp>
        <p:nvSpPr>
          <p:cNvPr id="15" name="Espace réservé pour une image  2">
            <a:extLst>
              <a:ext uri="{FF2B5EF4-FFF2-40B4-BE49-F238E27FC236}">
                <a16:creationId xmlns:a16="http://schemas.microsoft.com/office/drawing/2014/main" id="{5988AF4B-A11E-43CC-8FA5-3240D8CEDA4C}"/>
              </a:ext>
            </a:extLst>
          </p:cNvPr>
          <p:cNvSpPr>
            <a:spLocks noGrp="1"/>
          </p:cNvSpPr>
          <p:nvPr>
            <p:ph type="pic" idx="1"/>
          </p:nvPr>
        </p:nvSpPr>
        <p:spPr>
          <a:xfrm>
            <a:off x="2805512" y="1276143"/>
            <a:ext cx="3238394" cy="2411599"/>
          </a:xfrm>
        </p:spPr>
        <p:txBody>
          <a:bodyPr>
            <a:normAutofit/>
          </a:bodyPr>
          <a:lstStyle>
            <a:lvl1pPr marL="0" indent="0">
              <a:buNone/>
              <a:defRPr sz="20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p>
        </p:txBody>
      </p:sp>
      <p:sp>
        <p:nvSpPr>
          <p:cNvPr id="16" name="Espace réservé du texte 3">
            <a:extLst>
              <a:ext uri="{FF2B5EF4-FFF2-40B4-BE49-F238E27FC236}">
                <a16:creationId xmlns:a16="http://schemas.microsoft.com/office/drawing/2014/main" id="{3FB8605C-251D-4D2E-8AD5-78AB76BF85BD}"/>
              </a:ext>
            </a:extLst>
          </p:cNvPr>
          <p:cNvSpPr>
            <a:spLocks noGrp="1"/>
          </p:cNvSpPr>
          <p:nvPr>
            <p:ph type="body" sz="half" idx="2"/>
          </p:nvPr>
        </p:nvSpPr>
        <p:spPr>
          <a:xfrm>
            <a:off x="2718601" y="3925539"/>
            <a:ext cx="3325303" cy="2411595"/>
          </a:xfrm>
        </p:spPr>
        <p:txBody>
          <a:bodyPr>
            <a:normAutofit/>
          </a:bodyPr>
          <a:lstStyle>
            <a:lvl1pPr marL="0" indent="0">
              <a:buNone/>
              <a:defRPr sz="110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19" name="Espace réservé du texte 3">
            <a:extLst>
              <a:ext uri="{FF2B5EF4-FFF2-40B4-BE49-F238E27FC236}">
                <a16:creationId xmlns:a16="http://schemas.microsoft.com/office/drawing/2014/main" id="{389AE450-9D19-476F-936F-5C14D1A8A529}"/>
              </a:ext>
            </a:extLst>
          </p:cNvPr>
          <p:cNvSpPr>
            <a:spLocks noGrp="1"/>
          </p:cNvSpPr>
          <p:nvPr>
            <p:ph type="body" sz="half" idx="13"/>
          </p:nvPr>
        </p:nvSpPr>
        <p:spPr>
          <a:xfrm>
            <a:off x="6180495" y="3925538"/>
            <a:ext cx="5387200" cy="286539"/>
          </a:xfrm>
        </p:spPr>
        <p:txBody>
          <a:bodyPr>
            <a:normAutofit/>
          </a:bodyPr>
          <a:lstStyle>
            <a:lvl1pPr marL="0" indent="0">
              <a:buNone/>
              <a:defRPr sz="1800" b="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0" name="Espace réservé du texte 3">
            <a:extLst>
              <a:ext uri="{FF2B5EF4-FFF2-40B4-BE49-F238E27FC236}">
                <a16:creationId xmlns:a16="http://schemas.microsoft.com/office/drawing/2014/main" id="{69BF331D-3CFD-4AC6-8AE7-3EDCDEC346C0}"/>
              </a:ext>
            </a:extLst>
          </p:cNvPr>
          <p:cNvSpPr>
            <a:spLocks noGrp="1"/>
          </p:cNvSpPr>
          <p:nvPr>
            <p:ph type="body" sz="half" idx="14"/>
          </p:nvPr>
        </p:nvSpPr>
        <p:spPr>
          <a:xfrm>
            <a:off x="552626" y="1614792"/>
            <a:ext cx="1959536" cy="2072945"/>
          </a:xfrm>
        </p:spPr>
        <p:txBody>
          <a:bodyPr>
            <a:noAutofit/>
          </a:bodyPr>
          <a:lstStyle>
            <a:lvl1pPr marL="0" indent="0">
              <a:buNone/>
              <a:defRPr sz="250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3" name="Espace réservé du texte 3">
            <a:extLst>
              <a:ext uri="{FF2B5EF4-FFF2-40B4-BE49-F238E27FC236}">
                <a16:creationId xmlns:a16="http://schemas.microsoft.com/office/drawing/2014/main" id="{96BB4836-A80D-4E44-96F7-7375FE2FB48A}"/>
              </a:ext>
            </a:extLst>
          </p:cNvPr>
          <p:cNvSpPr>
            <a:spLocks noGrp="1"/>
          </p:cNvSpPr>
          <p:nvPr>
            <p:ph type="body" sz="half" idx="15"/>
          </p:nvPr>
        </p:nvSpPr>
        <p:spPr>
          <a:xfrm>
            <a:off x="2701356" y="698992"/>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4" name="Espace réservé du texte 3">
            <a:extLst>
              <a:ext uri="{FF2B5EF4-FFF2-40B4-BE49-F238E27FC236}">
                <a16:creationId xmlns:a16="http://schemas.microsoft.com/office/drawing/2014/main" id="{CDA780D4-A03B-49F9-98DD-5E3E7F2F369F}"/>
              </a:ext>
            </a:extLst>
          </p:cNvPr>
          <p:cNvSpPr>
            <a:spLocks noGrp="1"/>
          </p:cNvSpPr>
          <p:nvPr>
            <p:ph type="body" sz="half" idx="16"/>
          </p:nvPr>
        </p:nvSpPr>
        <p:spPr>
          <a:xfrm>
            <a:off x="6167559" y="707327"/>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 name="Espace réservé du numéro de diapositive 4">
            <a:extLst>
              <a:ext uri="{FF2B5EF4-FFF2-40B4-BE49-F238E27FC236}">
                <a16:creationId xmlns:a16="http://schemas.microsoft.com/office/drawing/2014/main" id="{D450E09D-1CA1-7707-3FC0-9690BEF40413}"/>
              </a:ext>
            </a:extLst>
          </p:cNvPr>
          <p:cNvSpPr txBox="1">
            <a:spLocks/>
          </p:cNvSpPr>
          <p:nvPr userDrawn="1"/>
        </p:nvSpPr>
        <p:spPr>
          <a:xfrm>
            <a:off x="9676126" y="6253202"/>
            <a:ext cx="1961973" cy="365125"/>
          </a:xfrm>
          <a:prstGeom prst="rect">
            <a:avLst/>
          </a:prstGeom>
        </p:spPr>
        <p:txBody>
          <a:bodyPr vert="horz" lIns="91440" tIns="45720" rIns="91440" bIns="45720" rtlCol="0" anchor="ctr"/>
          <a:lstStyle>
            <a:defPPr>
              <a:defRPr lang="fr-FR"/>
            </a:defPPr>
            <a:lvl1pPr marL="0" algn="l" defTabSz="914400" rtl="0" eaLnBrk="1" latinLnBrk="0" hangingPunct="1">
              <a:defRPr sz="1050" kern="1200">
                <a:solidFill>
                  <a:srgbClr val="DC8C00"/>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a:t>Guide affiliation Dec 2024</a:t>
            </a:r>
            <a:endParaRPr lang="fr-FR" dirty="0"/>
          </a:p>
        </p:txBody>
      </p:sp>
    </p:spTree>
    <p:extLst>
      <p:ext uri="{BB962C8B-B14F-4D97-AF65-F5344CB8AC3E}">
        <p14:creationId xmlns:p14="http://schemas.microsoft.com/office/powerpoint/2010/main" val="4286896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u_1colonne">
    <p:spTree>
      <p:nvGrpSpPr>
        <p:cNvPr id="1" name=""/>
        <p:cNvGrpSpPr/>
        <p:nvPr/>
      </p:nvGrpSpPr>
      <p:grpSpPr>
        <a:xfrm>
          <a:off x="0" y="0"/>
          <a:ext cx="0" cy="0"/>
          <a:chOff x="0" y="0"/>
          <a:chExt cx="0" cy="0"/>
        </a:xfrm>
      </p:grpSpPr>
      <p:cxnSp>
        <p:nvCxnSpPr>
          <p:cNvPr id="6" name="Connecteur droit 5">
            <a:extLst>
              <a:ext uri="{FF2B5EF4-FFF2-40B4-BE49-F238E27FC236}">
                <a16:creationId xmlns:a16="http://schemas.microsoft.com/office/drawing/2014/main" id="{E0D475C9-E7B8-49DE-9B33-0E779825FB55}"/>
              </a:ext>
            </a:extLst>
          </p:cNvPr>
          <p:cNvCxnSpPr>
            <a:cxnSpLocks/>
          </p:cNvCxnSpPr>
          <p:nvPr/>
        </p:nvCxnSpPr>
        <p:spPr>
          <a:xfrm>
            <a:off x="645791" y="550507"/>
            <a:ext cx="1868808"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CB2FDD10-D4D0-4CD4-AC42-137F4AB28617}"/>
              </a:ext>
            </a:extLst>
          </p:cNvPr>
          <p:cNvCxnSpPr>
            <a:cxnSpLocks/>
          </p:cNvCxnSpPr>
          <p:nvPr/>
        </p:nvCxnSpPr>
        <p:spPr>
          <a:xfrm>
            <a:off x="2807948" y="550507"/>
            <a:ext cx="3238394"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CC91065B-B831-49E7-ACD7-F431EBC827C8}"/>
              </a:ext>
            </a:extLst>
          </p:cNvPr>
          <p:cNvCxnSpPr>
            <a:cxnSpLocks/>
          </p:cNvCxnSpPr>
          <p:nvPr/>
        </p:nvCxnSpPr>
        <p:spPr>
          <a:xfrm>
            <a:off x="6274925" y="550507"/>
            <a:ext cx="5295207"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sp>
        <p:nvSpPr>
          <p:cNvPr id="13" name="Espace réservé du numéro de diapositive 4">
            <a:extLst>
              <a:ext uri="{FF2B5EF4-FFF2-40B4-BE49-F238E27FC236}">
                <a16:creationId xmlns:a16="http://schemas.microsoft.com/office/drawing/2014/main" id="{3B08FF77-0900-422E-9F9F-293799C79B65}"/>
              </a:ext>
            </a:extLst>
          </p:cNvPr>
          <p:cNvSpPr>
            <a:spLocks noGrp="1"/>
          </p:cNvSpPr>
          <p:nvPr>
            <p:ph type="sldNum" sz="quarter" idx="12"/>
          </p:nvPr>
        </p:nvSpPr>
        <p:spPr>
          <a:xfrm>
            <a:off x="552626" y="630891"/>
            <a:ext cx="1961973" cy="365125"/>
          </a:xfrm>
        </p:spPr>
        <p:txBody>
          <a:bodyPr/>
          <a:lstStyle>
            <a:lvl1pPr algn="l">
              <a:defRPr sz="1050">
                <a:solidFill>
                  <a:srgbClr val="DC8C00"/>
                </a:solidFill>
                <a:latin typeface="Century Gothic" panose="020B0502020202020204" pitchFamily="34" charset="0"/>
              </a:defRPr>
            </a:lvl1pPr>
          </a:lstStyle>
          <a:p>
            <a:r>
              <a:rPr lang="fr-FR" dirty="0"/>
              <a:t>Guide affiliation CNM 2025</a:t>
            </a:r>
          </a:p>
        </p:txBody>
      </p:sp>
      <p:pic>
        <p:nvPicPr>
          <p:cNvPr id="14" name="Image 13">
            <a:extLst>
              <a:ext uri="{FF2B5EF4-FFF2-40B4-BE49-F238E27FC236}">
                <a16:creationId xmlns:a16="http://schemas.microsoft.com/office/drawing/2014/main" id="{BF6129CD-E732-43F3-9343-087F149522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57113" y="422235"/>
            <a:ext cx="1174259" cy="933679"/>
          </a:xfrm>
          <a:prstGeom prst="rect">
            <a:avLst/>
          </a:prstGeom>
        </p:spPr>
      </p:pic>
      <p:sp>
        <p:nvSpPr>
          <p:cNvPr id="15" name="Espace réservé pour une image  2">
            <a:extLst>
              <a:ext uri="{FF2B5EF4-FFF2-40B4-BE49-F238E27FC236}">
                <a16:creationId xmlns:a16="http://schemas.microsoft.com/office/drawing/2014/main" id="{5988AF4B-A11E-43CC-8FA5-3240D8CEDA4C}"/>
              </a:ext>
            </a:extLst>
          </p:cNvPr>
          <p:cNvSpPr>
            <a:spLocks noGrp="1"/>
          </p:cNvSpPr>
          <p:nvPr>
            <p:ph type="pic" idx="1"/>
          </p:nvPr>
        </p:nvSpPr>
        <p:spPr>
          <a:xfrm>
            <a:off x="552626" y="2368680"/>
            <a:ext cx="1961973" cy="3968453"/>
          </a:xfrm>
        </p:spPr>
        <p:txBody>
          <a:bodyPr>
            <a:normAutofit/>
          </a:bodyPr>
          <a:lstStyle>
            <a:lvl1pPr marL="0" indent="0">
              <a:buNone/>
              <a:defRPr sz="20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p>
        </p:txBody>
      </p:sp>
      <p:sp>
        <p:nvSpPr>
          <p:cNvPr id="16" name="Espace réservé du texte 3">
            <a:extLst>
              <a:ext uri="{FF2B5EF4-FFF2-40B4-BE49-F238E27FC236}">
                <a16:creationId xmlns:a16="http://schemas.microsoft.com/office/drawing/2014/main" id="{3FB8605C-251D-4D2E-8AD5-78AB76BF85BD}"/>
              </a:ext>
            </a:extLst>
          </p:cNvPr>
          <p:cNvSpPr>
            <a:spLocks noGrp="1"/>
          </p:cNvSpPr>
          <p:nvPr>
            <p:ph type="body" sz="half" idx="2"/>
          </p:nvPr>
        </p:nvSpPr>
        <p:spPr>
          <a:xfrm>
            <a:off x="2721448" y="2368681"/>
            <a:ext cx="8848684" cy="390596"/>
          </a:xfrm>
        </p:spPr>
        <p:txBody>
          <a:bodyPr>
            <a:normAutofit/>
          </a:bodyPr>
          <a:lstStyle>
            <a:lvl1pPr marL="0" indent="0">
              <a:buNone/>
              <a:defRPr sz="1200" b="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19" name="Espace réservé du texte 3">
            <a:extLst>
              <a:ext uri="{FF2B5EF4-FFF2-40B4-BE49-F238E27FC236}">
                <a16:creationId xmlns:a16="http://schemas.microsoft.com/office/drawing/2014/main" id="{389AE450-9D19-476F-936F-5C14D1A8A529}"/>
              </a:ext>
            </a:extLst>
          </p:cNvPr>
          <p:cNvSpPr>
            <a:spLocks noGrp="1"/>
          </p:cNvSpPr>
          <p:nvPr>
            <p:ph type="body" sz="half" idx="13"/>
          </p:nvPr>
        </p:nvSpPr>
        <p:spPr>
          <a:xfrm>
            <a:off x="2709090" y="1473777"/>
            <a:ext cx="8848683" cy="362230"/>
          </a:xfrm>
        </p:spPr>
        <p:txBody>
          <a:bodyPr>
            <a:noAutofit/>
          </a:bodyPr>
          <a:lstStyle>
            <a:lvl1pPr marL="0" indent="0">
              <a:buNone/>
              <a:defRPr sz="200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Cliquez pour modifier les styles du texte du masque</a:t>
            </a:r>
          </a:p>
        </p:txBody>
      </p:sp>
      <p:sp>
        <p:nvSpPr>
          <p:cNvPr id="23" name="Espace réservé du texte 3">
            <a:extLst>
              <a:ext uri="{FF2B5EF4-FFF2-40B4-BE49-F238E27FC236}">
                <a16:creationId xmlns:a16="http://schemas.microsoft.com/office/drawing/2014/main" id="{96BB4836-A80D-4E44-96F7-7375FE2FB48A}"/>
              </a:ext>
            </a:extLst>
          </p:cNvPr>
          <p:cNvSpPr>
            <a:spLocks noGrp="1"/>
          </p:cNvSpPr>
          <p:nvPr>
            <p:ph type="body" sz="half" idx="15"/>
          </p:nvPr>
        </p:nvSpPr>
        <p:spPr>
          <a:xfrm>
            <a:off x="2701356" y="698992"/>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4" name="Espace réservé du texte 3">
            <a:extLst>
              <a:ext uri="{FF2B5EF4-FFF2-40B4-BE49-F238E27FC236}">
                <a16:creationId xmlns:a16="http://schemas.microsoft.com/office/drawing/2014/main" id="{CDA780D4-A03B-49F9-98DD-5E3E7F2F369F}"/>
              </a:ext>
            </a:extLst>
          </p:cNvPr>
          <p:cNvSpPr>
            <a:spLocks noGrp="1"/>
          </p:cNvSpPr>
          <p:nvPr>
            <p:ph type="body" sz="half" idx="16"/>
          </p:nvPr>
        </p:nvSpPr>
        <p:spPr>
          <a:xfrm>
            <a:off x="6167559" y="707327"/>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2" name="Espace réservé du texte 3">
            <a:extLst>
              <a:ext uri="{FF2B5EF4-FFF2-40B4-BE49-F238E27FC236}">
                <a16:creationId xmlns:a16="http://schemas.microsoft.com/office/drawing/2014/main" id="{91C5763A-6599-4B2A-9D0D-1DD5A8768AAB}"/>
              </a:ext>
            </a:extLst>
          </p:cNvPr>
          <p:cNvSpPr>
            <a:spLocks noGrp="1"/>
          </p:cNvSpPr>
          <p:nvPr>
            <p:ph type="body" sz="half" idx="17"/>
          </p:nvPr>
        </p:nvSpPr>
        <p:spPr>
          <a:xfrm>
            <a:off x="2718361" y="1829709"/>
            <a:ext cx="8848682" cy="458681"/>
          </a:xfrm>
        </p:spPr>
        <p:txBody>
          <a:bodyPr>
            <a:noAutofit/>
          </a:bodyPr>
          <a:lstStyle>
            <a:lvl1pPr marL="0" indent="0">
              <a:buNone/>
              <a:defRPr sz="1600" b="1" i="1">
                <a:solidFill>
                  <a:srgbClr val="441435"/>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5" name="Espace réservé du texte 3">
            <a:extLst>
              <a:ext uri="{FF2B5EF4-FFF2-40B4-BE49-F238E27FC236}">
                <a16:creationId xmlns:a16="http://schemas.microsoft.com/office/drawing/2014/main" id="{F2B7E8F0-0A2C-4C87-B78D-163A6935E16C}"/>
              </a:ext>
            </a:extLst>
          </p:cNvPr>
          <p:cNvSpPr>
            <a:spLocks noGrp="1"/>
          </p:cNvSpPr>
          <p:nvPr>
            <p:ph type="body" sz="half" idx="18"/>
          </p:nvPr>
        </p:nvSpPr>
        <p:spPr>
          <a:xfrm>
            <a:off x="2718361" y="2968127"/>
            <a:ext cx="8848684" cy="390596"/>
          </a:xfrm>
        </p:spPr>
        <p:txBody>
          <a:bodyPr>
            <a:normAutofit/>
          </a:bodyPr>
          <a:lstStyle>
            <a:lvl1pPr marL="0" indent="0">
              <a:buNone/>
              <a:defRPr sz="1200" b="1">
                <a:solidFill>
                  <a:srgbClr val="DC8C0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 name="Espace réservé du numéro de diapositive 4">
            <a:extLst>
              <a:ext uri="{FF2B5EF4-FFF2-40B4-BE49-F238E27FC236}">
                <a16:creationId xmlns:a16="http://schemas.microsoft.com/office/drawing/2014/main" id="{622AA4BB-7A9D-5922-CFA3-74E2D7530139}"/>
              </a:ext>
            </a:extLst>
          </p:cNvPr>
          <p:cNvSpPr txBox="1">
            <a:spLocks/>
          </p:cNvSpPr>
          <p:nvPr userDrawn="1"/>
        </p:nvSpPr>
        <p:spPr>
          <a:xfrm>
            <a:off x="9676126" y="6253202"/>
            <a:ext cx="1961973" cy="365125"/>
          </a:xfrm>
          <a:prstGeom prst="rect">
            <a:avLst/>
          </a:prstGeom>
        </p:spPr>
        <p:txBody>
          <a:bodyPr vert="horz" lIns="91440" tIns="45720" rIns="91440" bIns="45720" rtlCol="0" anchor="ctr"/>
          <a:lstStyle>
            <a:defPPr>
              <a:defRPr lang="fr-FR"/>
            </a:defPPr>
            <a:lvl1pPr marL="0" algn="l" defTabSz="914400" rtl="0" eaLnBrk="1" latinLnBrk="0" hangingPunct="1">
              <a:defRPr sz="1050" kern="1200">
                <a:solidFill>
                  <a:srgbClr val="DC8C00"/>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a:t>Guide affiliation Dec 2024</a:t>
            </a:r>
            <a:endParaRPr lang="fr-FR" dirty="0"/>
          </a:p>
        </p:txBody>
      </p:sp>
    </p:spTree>
    <p:extLst>
      <p:ext uri="{BB962C8B-B14F-4D97-AF65-F5344CB8AC3E}">
        <p14:creationId xmlns:p14="http://schemas.microsoft.com/office/powerpoint/2010/main" val="38808005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u_2colonnes">
    <p:spTree>
      <p:nvGrpSpPr>
        <p:cNvPr id="1" name=""/>
        <p:cNvGrpSpPr/>
        <p:nvPr/>
      </p:nvGrpSpPr>
      <p:grpSpPr>
        <a:xfrm>
          <a:off x="0" y="0"/>
          <a:ext cx="0" cy="0"/>
          <a:chOff x="0" y="0"/>
          <a:chExt cx="0" cy="0"/>
        </a:xfrm>
      </p:grpSpPr>
      <p:sp>
        <p:nvSpPr>
          <p:cNvPr id="21" name="Espace réservé du texte 3">
            <a:extLst>
              <a:ext uri="{FF2B5EF4-FFF2-40B4-BE49-F238E27FC236}">
                <a16:creationId xmlns:a16="http://schemas.microsoft.com/office/drawing/2014/main" id="{2E3FBE61-F4A1-4096-A007-F44295B5B83B}"/>
              </a:ext>
            </a:extLst>
          </p:cNvPr>
          <p:cNvSpPr>
            <a:spLocks noGrp="1"/>
          </p:cNvSpPr>
          <p:nvPr>
            <p:ph type="body" sz="half" idx="13"/>
          </p:nvPr>
        </p:nvSpPr>
        <p:spPr>
          <a:xfrm>
            <a:off x="545254" y="1473838"/>
            <a:ext cx="8848683" cy="362230"/>
          </a:xfrm>
        </p:spPr>
        <p:txBody>
          <a:bodyPr>
            <a:noAutofit/>
          </a:bodyPr>
          <a:lstStyle>
            <a:lvl1pPr marL="0" indent="0">
              <a:buNone/>
              <a:defRPr sz="200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6" name="Espace réservé du texte 3">
            <a:extLst>
              <a:ext uri="{FF2B5EF4-FFF2-40B4-BE49-F238E27FC236}">
                <a16:creationId xmlns:a16="http://schemas.microsoft.com/office/drawing/2014/main" id="{1D518214-ACC5-4F7D-BFE5-F9AC6660DC7A}"/>
              </a:ext>
            </a:extLst>
          </p:cNvPr>
          <p:cNvSpPr>
            <a:spLocks noGrp="1"/>
          </p:cNvSpPr>
          <p:nvPr>
            <p:ph type="body" sz="half" idx="17"/>
          </p:nvPr>
        </p:nvSpPr>
        <p:spPr>
          <a:xfrm>
            <a:off x="554525" y="1829770"/>
            <a:ext cx="8848682" cy="458681"/>
          </a:xfrm>
        </p:spPr>
        <p:txBody>
          <a:bodyPr>
            <a:noAutofit/>
          </a:bodyPr>
          <a:lstStyle>
            <a:lvl1pPr marL="0" indent="0">
              <a:buNone/>
              <a:defRPr sz="1600" b="1" i="1">
                <a:solidFill>
                  <a:srgbClr val="441435"/>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cxnSp>
        <p:nvCxnSpPr>
          <p:cNvPr id="6" name="Connecteur droit 5">
            <a:extLst>
              <a:ext uri="{FF2B5EF4-FFF2-40B4-BE49-F238E27FC236}">
                <a16:creationId xmlns:a16="http://schemas.microsoft.com/office/drawing/2014/main" id="{E0D475C9-E7B8-49DE-9B33-0E779825FB55}"/>
              </a:ext>
            </a:extLst>
          </p:cNvPr>
          <p:cNvCxnSpPr>
            <a:cxnSpLocks/>
          </p:cNvCxnSpPr>
          <p:nvPr/>
        </p:nvCxnSpPr>
        <p:spPr>
          <a:xfrm>
            <a:off x="645791" y="550507"/>
            <a:ext cx="1868808"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CB2FDD10-D4D0-4CD4-AC42-137F4AB28617}"/>
              </a:ext>
            </a:extLst>
          </p:cNvPr>
          <p:cNvCxnSpPr>
            <a:cxnSpLocks/>
          </p:cNvCxnSpPr>
          <p:nvPr/>
        </p:nvCxnSpPr>
        <p:spPr>
          <a:xfrm>
            <a:off x="2807948" y="550507"/>
            <a:ext cx="3238394"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CC91065B-B831-49E7-ACD7-F431EBC827C8}"/>
              </a:ext>
            </a:extLst>
          </p:cNvPr>
          <p:cNvCxnSpPr>
            <a:cxnSpLocks/>
          </p:cNvCxnSpPr>
          <p:nvPr/>
        </p:nvCxnSpPr>
        <p:spPr>
          <a:xfrm>
            <a:off x="6274925" y="550507"/>
            <a:ext cx="5295207"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sp>
        <p:nvSpPr>
          <p:cNvPr id="13" name="Espace réservé du numéro de diapositive 4">
            <a:extLst>
              <a:ext uri="{FF2B5EF4-FFF2-40B4-BE49-F238E27FC236}">
                <a16:creationId xmlns:a16="http://schemas.microsoft.com/office/drawing/2014/main" id="{3B08FF77-0900-422E-9F9F-293799C79B65}"/>
              </a:ext>
            </a:extLst>
          </p:cNvPr>
          <p:cNvSpPr>
            <a:spLocks noGrp="1"/>
          </p:cNvSpPr>
          <p:nvPr>
            <p:ph type="sldNum" sz="quarter" idx="12"/>
          </p:nvPr>
        </p:nvSpPr>
        <p:spPr>
          <a:xfrm>
            <a:off x="9305926" y="6253202"/>
            <a:ext cx="2332174" cy="365125"/>
          </a:xfrm>
        </p:spPr>
        <p:txBody>
          <a:bodyPr/>
          <a:lstStyle>
            <a:lvl1pPr algn="l">
              <a:defRPr sz="1050">
                <a:solidFill>
                  <a:srgbClr val="DC8C00"/>
                </a:solidFill>
                <a:latin typeface="Century Gothic" panose="020B0502020202020204" pitchFamily="34" charset="0"/>
              </a:defRPr>
            </a:lvl1pPr>
          </a:lstStyle>
          <a:p>
            <a:r>
              <a:rPr lang="fr-FR" dirty="0"/>
              <a:t>Guide affiliation décembre 2024</a:t>
            </a:r>
          </a:p>
        </p:txBody>
      </p:sp>
      <p:pic>
        <p:nvPicPr>
          <p:cNvPr id="14" name="Image 13">
            <a:extLst>
              <a:ext uri="{FF2B5EF4-FFF2-40B4-BE49-F238E27FC236}">
                <a16:creationId xmlns:a16="http://schemas.microsoft.com/office/drawing/2014/main" id="{BF6129CD-E732-43F3-9343-087F149522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57113" y="422235"/>
            <a:ext cx="1174259" cy="933679"/>
          </a:xfrm>
          <a:prstGeom prst="rect">
            <a:avLst/>
          </a:prstGeom>
        </p:spPr>
      </p:pic>
      <p:sp>
        <p:nvSpPr>
          <p:cNvPr id="16" name="Espace réservé du texte 3">
            <a:extLst>
              <a:ext uri="{FF2B5EF4-FFF2-40B4-BE49-F238E27FC236}">
                <a16:creationId xmlns:a16="http://schemas.microsoft.com/office/drawing/2014/main" id="{3FB8605C-251D-4D2E-8AD5-78AB76BF85BD}"/>
              </a:ext>
            </a:extLst>
          </p:cNvPr>
          <p:cNvSpPr>
            <a:spLocks noGrp="1"/>
          </p:cNvSpPr>
          <p:nvPr>
            <p:ph type="body" sz="half" idx="2"/>
          </p:nvPr>
        </p:nvSpPr>
        <p:spPr>
          <a:xfrm>
            <a:off x="545254" y="2387823"/>
            <a:ext cx="5476374" cy="819736"/>
          </a:xfrm>
        </p:spPr>
        <p:txBody>
          <a:bodyPr>
            <a:normAutofit/>
          </a:bodyPr>
          <a:lstStyle>
            <a:lvl1pPr marL="0" indent="0">
              <a:buNone/>
              <a:defRPr sz="1200" b="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3" name="Espace réservé du texte 3">
            <a:extLst>
              <a:ext uri="{FF2B5EF4-FFF2-40B4-BE49-F238E27FC236}">
                <a16:creationId xmlns:a16="http://schemas.microsoft.com/office/drawing/2014/main" id="{96BB4836-A80D-4E44-96F7-7375FE2FB48A}"/>
              </a:ext>
            </a:extLst>
          </p:cNvPr>
          <p:cNvSpPr>
            <a:spLocks noGrp="1"/>
          </p:cNvSpPr>
          <p:nvPr>
            <p:ph type="body" sz="half" idx="15"/>
          </p:nvPr>
        </p:nvSpPr>
        <p:spPr>
          <a:xfrm>
            <a:off x="2701356" y="698992"/>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4" name="Espace réservé du texte 3">
            <a:extLst>
              <a:ext uri="{FF2B5EF4-FFF2-40B4-BE49-F238E27FC236}">
                <a16:creationId xmlns:a16="http://schemas.microsoft.com/office/drawing/2014/main" id="{CDA780D4-A03B-49F9-98DD-5E3E7F2F369F}"/>
              </a:ext>
            </a:extLst>
          </p:cNvPr>
          <p:cNvSpPr>
            <a:spLocks noGrp="1"/>
          </p:cNvSpPr>
          <p:nvPr>
            <p:ph type="body" sz="half" idx="16"/>
          </p:nvPr>
        </p:nvSpPr>
        <p:spPr>
          <a:xfrm>
            <a:off x="6167559" y="707327"/>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5" name="Espace réservé du texte 3">
            <a:extLst>
              <a:ext uri="{FF2B5EF4-FFF2-40B4-BE49-F238E27FC236}">
                <a16:creationId xmlns:a16="http://schemas.microsoft.com/office/drawing/2014/main" id="{F2B7E8F0-0A2C-4C87-B78D-163A6935E16C}"/>
              </a:ext>
            </a:extLst>
          </p:cNvPr>
          <p:cNvSpPr>
            <a:spLocks noGrp="1"/>
          </p:cNvSpPr>
          <p:nvPr>
            <p:ph type="body" sz="half" idx="18"/>
          </p:nvPr>
        </p:nvSpPr>
        <p:spPr>
          <a:xfrm>
            <a:off x="554524" y="3289760"/>
            <a:ext cx="5476374" cy="360682"/>
          </a:xfrm>
        </p:spPr>
        <p:txBody>
          <a:bodyPr>
            <a:normAutofit/>
          </a:bodyPr>
          <a:lstStyle>
            <a:lvl1pPr marL="0" indent="0">
              <a:buNone/>
              <a:defRPr sz="1200" b="1">
                <a:solidFill>
                  <a:srgbClr val="DC8C0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7" name="Espace réservé du texte 3">
            <a:extLst>
              <a:ext uri="{FF2B5EF4-FFF2-40B4-BE49-F238E27FC236}">
                <a16:creationId xmlns:a16="http://schemas.microsoft.com/office/drawing/2014/main" id="{56177D50-264A-4065-9299-B8ACAD7EF5A9}"/>
              </a:ext>
            </a:extLst>
          </p:cNvPr>
          <p:cNvSpPr>
            <a:spLocks noGrp="1"/>
          </p:cNvSpPr>
          <p:nvPr>
            <p:ph type="body" sz="half" idx="19"/>
          </p:nvPr>
        </p:nvSpPr>
        <p:spPr>
          <a:xfrm>
            <a:off x="6184850" y="2373512"/>
            <a:ext cx="5476374" cy="819736"/>
          </a:xfrm>
        </p:spPr>
        <p:txBody>
          <a:bodyPr>
            <a:normAutofit/>
          </a:bodyPr>
          <a:lstStyle>
            <a:lvl1pPr marL="0" indent="0">
              <a:buNone/>
              <a:defRPr sz="1200" b="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8" name="Espace réservé du texte 3">
            <a:extLst>
              <a:ext uri="{FF2B5EF4-FFF2-40B4-BE49-F238E27FC236}">
                <a16:creationId xmlns:a16="http://schemas.microsoft.com/office/drawing/2014/main" id="{14D4942F-36A9-4492-9B26-AAD97B5AA0D9}"/>
              </a:ext>
            </a:extLst>
          </p:cNvPr>
          <p:cNvSpPr>
            <a:spLocks noGrp="1"/>
          </p:cNvSpPr>
          <p:nvPr>
            <p:ph type="body" sz="half" idx="20"/>
          </p:nvPr>
        </p:nvSpPr>
        <p:spPr>
          <a:xfrm>
            <a:off x="6194120" y="3275449"/>
            <a:ext cx="5476374" cy="360682"/>
          </a:xfrm>
        </p:spPr>
        <p:txBody>
          <a:bodyPr>
            <a:normAutofit/>
          </a:bodyPr>
          <a:lstStyle>
            <a:lvl1pPr marL="0" indent="0">
              <a:buNone/>
              <a:defRPr sz="1200" b="1">
                <a:solidFill>
                  <a:srgbClr val="DC8C0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Tree>
    <p:extLst>
      <p:ext uri="{BB962C8B-B14F-4D97-AF65-F5344CB8AC3E}">
        <p14:creationId xmlns:p14="http://schemas.microsoft.com/office/powerpoint/2010/main" val="2929800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u_graphique">
    <p:spTree>
      <p:nvGrpSpPr>
        <p:cNvPr id="1" name=""/>
        <p:cNvGrpSpPr/>
        <p:nvPr/>
      </p:nvGrpSpPr>
      <p:grpSpPr>
        <a:xfrm>
          <a:off x="0" y="0"/>
          <a:ext cx="0" cy="0"/>
          <a:chOff x="0" y="0"/>
          <a:chExt cx="0" cy="0"/>
        </a:xfrm>
      </p:grpSpPr>
      <p:sp>
        <p:nvSpPr>
          <p:cNvPr id="21" name="Espace réservé du texte 3">
            <a:extLst>
              <a:ext uri="{FF2B5EF4-FFF2-40B4-BE49-F238E27FC236}">
                <a16:creationId xmlns:a16="http://schemas.microsoft.com/office/drawing/2014/main" id="{2E3FBE61-F4A1-4096-A007-F44295B5B83B}"/>
              </a:ext>
            </a:extLst>
          </p:cNvPr>
          <p:cNvSpPr>
            <a:spLocks noGrp="1"/>
          </p:cNvSpPr>
          <p:nvPr>
            <p:ph type="body" sz="half" idx="13"/>
          </p:nvPr>
        </p:nvSpPr>
        <p:spPr>
          <a:xfrm>
            <a:off x="545254" y="1473838"/>
            <a:ext cx="8848683" cy="362230"/>
          </a:xfrm>
        </p:spPr>
        <p:txBody>
          <a:bodyPr>
            <a:noAutofit/>
          </a:bodyPr>
          <a:lstStyle>
            <a:lvl1pPr marL="0" indent="0">
              <a:buNone/>
              <a:defRPr sz="200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6" name="Espace réservé du texte 3">
            <a:extLst>
              <a:ext uri="{FF2B5EF4-FFF2-40B4-BE49-F238E27FC236}">
                <a16:creationId xmlns:a16="http://schemas.microsoft.com/office/drawing/2014/main" id="{1D518214-ACC5-4F7D-BFE5-F9AC6660DC7A}"/>
              </a:ext>
            </a:extLst>
          </p:cNvPr>
          <p:cNvSpPr>
            <a:spLocks noGrp="1"/>
          </p:cNvSpPr>
          <p:nvPr>
            <p:ph type="body" sz="half" idx="17"/>
          </p:nvPr>
        </p:nvSpPr>
        <p:spPr>
          <a:xfrm>
            <a:off x="554525" y="1829770"/>
            <a:ext cx="8848682" cy="458681"/>
          </a:xfrm>
        </p:spPr>
        <p:txBody>
          <a:bodyPr>
            <a:noAutofit/>
          </a:bodyPr>
          <a:lstStyle>
            <a:lvl1pPr marL="0" indent="0">
              <a:buNone/>
              <a:defRPr sz="1600" b="1" i="1">
                <a:solidFill>
                  <a:srgbClr val="441435"/>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cxnSp>
        <p:nvCxnSpPr>
          <p:cNvPr id="6" name="Connecteur droit 5">
            <a:extLst>
              <a:ext uri="{FF2B5EF4-FFF2-40B4-BE49-F238E27FC236}">
                <a16:creationId xmlns:a16="http://schemas.microsoft.com/office/drawing/2014/main" id="{E0D475C9-E7B8-49DE-9B33-0E779825FB55}"/>
              </a:ext>
            </a:extLst>
          </p:cNvPr>
          <p:cNvCxnSpPr>
            <a:cxnSpLocks/>
          </p:cNvCxnSpPr>
          <p:nvPr/>
        </p:nvCxnSpPr>
        <p:spPr>
          <a:xfrm>
            <a:off x="645791" y="550507"/>
            <a:ext cx="1868808"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CB2FDD10-D4D0-4CD4-AC42-137F4AB28617}"/>
              </a:ext>
            </a:extLst>
          </p:cNvPr>
          <p:cNvCxnSpPr>
            <a:cxnSpLocks/>
          </p:cNvCxnSpPr>
          <p:nvPr/>
        </p:nvCxnSpPr>
        <p:spPr>
          <a:xfrm>
            <a:off x="2807948" y="550507"/>
            <a:ext cx="3238394"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CC91065B-B831-49E7-ACD7-F431EBC827C8}"/>
              </a:ext>
            </a:extLst>
          </p:cNvPr>
          <p:cNvCxnSpPr>
            <a:cxnSpLocks/>
          </p:cNvCxnSpPr>
          <p:nvPr/>
        </p:nvCxnSpPr>
        <p:spPr>
          <a:xfrm>
            <a:off x="6274925" y="550507"/>
            <a:ext cx="5295207"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sp>
        <p:nvSpPr>
          <p:cNvPr id="13" name="Espace réservé du numéro de diapositive 4">
            <a:extLst>
              <a:ext uri="{FF2B5EF4-FFF2-40B4-BE49-F238E27FC236}">
                <a16:creationId xmlns:a16="http://schemas.microsoft.com/office/drawing/2014/main" id="{3B08FF77-0900-422E-9F9F-293799C79B65}"/>
              </a:ext>
            </a:extLst>
          </p:cNvPr>
          <p:cNvSpPr>
            <a:spLocks noGrp="1"/>
          </p:cNvSpPr>
          <p:nvPr>
            <p:ph type="sldNum" sz="quarter" idx="12"/>
          </p:nvPr>
        </p:nvSpPr>
        <p:spPr>
          <a:xfrm>
            <a:off x="552626" y="630891"/>
            <a:ext cx="1961973" cy="365125"/>
          </a:xfrm>
        </p:spPr>
        <p:txBody>
          <a:bodyPr/>
          <a:lstStyle>
            <a:lvl1pPr algn="l">
              <a:defRPr sz="1050">
                <a:solidFill>
                  <a:srgbClr val="DC8C00"/>
                </a:solidFill>
                <a:latin typeface="Century Gothic" panose="020B0502020202020204" pitchFamily="34" charset="0"/>
              </a:defRPr>
            </a:lvl1pPr>
          </a:lstStyle>
          <a:p>
            <a:fld id="{1AD7B0AA-E66E-4D1D-A63D-95FD366C3773}" type="slidenum">
              <a:rPr lang="fr-FR" smtClean="0"/>
              <a:t>‹N°›</a:t>
            </a:fld>
            <a:endParaRPr lang="fr-FR" dirty="0"/>
          </a:p>
        </p:txBody>
      </p:sp>
      <p:pic>
        <p:nvPicPr>
          <p:cNvPr id="14" name="Image 13">
            <a:extLst>
              <a:ext uri="{FF2B5EF4-FFF2-40B4-BE49-F238E27FC236}">
                <a16:creationId xmlns:a16="http://schemas.microsoft.com/office/drawing/2014/main" id="{BF6129CD-E732-43F3-9343-087F149522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57113" y="422235"/>
            <a:ext cx="1174259" cy="933679"/>
          </a:xfrm>
          <a:prstGeom prst="rect">
            <a:avLst/>
          </a:prstGeom>
        </p:spPr>
      </p:pic>
      <p:sp>
        <p:nvSpPr>
          <p:cNvPr id="23" name="Espace réservé du texte 3">
            <a:extLst>
              <a:ext uri="{FF2B5EF4-FFF2-40B4-BE49-F238E27FC236}">
                <a16:creationId xmlns:a16="http://schemas.microsoft.com/office/drawing/2014/main" id="{96BB4836-A80D-4E44-96F7-7375FE2FB48A}"/>
              </a:ext>
            </a:extLst>
          </p:cNvPr>
          <p:cNvSpPr>
            <a:spLocks noGrp="1"/>
          </p:cNvSpPr>
          <p:nvPr>
            <p:ph type="body" sz="half" idx="15"/>
          </p:nvPr>
        </p:nvSpPr>
        <p:spPr>
          <a:xfrm>
            <a:off x="2701356" y="698992"/>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4" name="Espace réservé du texte 3">
            <a:extLst>
              <a:ext uri="{FF2B5EF4-FFF2-40B4-BE49-F238E27FC236}">
                <a16:creationId xmlns:a16="http://schemas.microsoft.com/office/drawing/2014/main" id="{CDA780D4-A03B-49F9-98DD-5E3E7F2F369F}"/>
              </a:ext>
            </a:extLst>
          </p:cNvPr>
          <p:cNvSpPr>
            <a:spLocks noGrp="1"/>
          </p:cNvSpPr>
          <p:nvPr>
            <p:ph type="body" sz="half" idx="16"/>
          </p:nvPr>
        </p:nvSpPr>
        <p:spPr>
          <a:xfrm>
            <a:off x="6167559" y="707327"/>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7" name="Espace réservé du texte 3">
            <a:extLst>
              <a:ext uri="{FF2B5EF4-FFF2-40B4-BE49-F238E27FC236}">
                <a16:creationId xmlns:a16="http://schemas.microsoft.com/office/drawing/2014/main" id="{56177D50-264A-4065-9299-B8ACAD7EF5A9}"/>
              </a:ext>
            </a:extLst>
          </p:cNvPr>
          <p:cNvSpPr>
            <a:spLocks noGrp="1"/>
          </p:cNvSpPr>
          <p:nvPr>
            <p:ph type="body" sz="half" idx="19"/>
          </p:nvPr>
        </p:nvSpPr>
        <p:spPr>
          <a:xfrm>
            <a:off x="6184850" y="2373512"/>
            <a:ext cx="5476374" cy="819736"/>
          </a:xfrm>
        </p:spPr>
        <p:txBody>
          <a:bodyPr>
            <a:normAutofit/>
          </a:bodyPr>
          <a:lstStyle>
            <a:lvl1pPr marL="0" indent="0">
              <a:buNone/>
              <a:defRPr sz="1200" b="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8" name="Espace réservé du texte 3">
            <a:extLst>
              <a:ext uri="{FF2B5EF4-FFF2-40B4-BE49-F238E27FC236}">
                <a16:creationId xmlns:a16="http://schemas.microsoft.com/office/drawing/2014/main" id="{14D4942F-36A9-4492-9B26-AAD97B5AA0D9}"/>
              </a:ext>
            </a:extLst>
          </p:cNvPr>
          <p:cNvSpPr>
            <a:spLocks noGrp="1"/>
          </p:cNvSpPr>
          <p:nvPr>
            <p:ph type="body" sz="half" idx="20"/>
          </p:nvPr>
        </p:nvSpPr>
        <p:spPr>
          <a:xfrm>
            <a:off x="6194120" y="3275449"/>
            <a:ext cx="5476374" cy="360682"/>
          </a:xfrm>
        </p:spPr>
        <p:txBody>
          <a:bodyPr>
            <a:normAutofit/>
          </a:bodyPr>
          <a:lstStyle>
            <a:lvl1pPr marL="0" indent="0">
              <a:buNone/>
              <a:defRPr sz="1200" b="1">
                <a:solidFill>
                  <a:srgbClr val="DC8C0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3" name="Espace réservé du graphique 2">
            <a:extLst>
              <a:ext uri="{FF2B5EF4-FFF2-40B4-BE49-F238E27FC236}">
                <a16:creationId xmlns:a16="http://schemas.microsoft.com/office/drawing/2014/main" id="{943FD3AF-39C3-433E-9413-EF2D0A4D89FC}"/>
              </a:ext>
            </a:extLst>
          </p:cNvPr>
          <p:cNvSpPr>
            <a:spLocks noGrp="1"/>
          </p:cNvSpPr>
          <p:nvPr>
            <p:ph type="chart" sz="quarter" idx="21"/>
          </p:nvPr>
        </p:nvSpPr>
        <p:spPr>
          <a:xfrm>
            <a:off x="552626" y="2373513"/>
            <a:ext cx="5445255" cy="3933980"/>
          </a:xfrm>
        </p:spPr>
        <p:txBody>
          <a:bodyPr/>
          <a:lstStyle/>
          <a:p>
            <a:r>
              <a:rPr lang="fr-FR" dirty="0"/>
              <a:t>Cliquez sur l'icône pour ajouter un graphique</a:t>
            </a:r>
          </a:p>
        </p:txBody>
      </p:sp>
      <p:sp>
        <p:nvSpPr>
          <p:cNvPr id="2" name="Espace réservé du numéro de diapositive 4">
            <a:extLst>
              <a:ext uri="{FF2B5EF4-FFF2-40B4-BE49-F238E27FC236}">
                <a16:creationId xmlns:a16="http://schemas.microsoft.com/office/drawing/2014/main" id="{3FCD8662-0308-8261-264D-A4D3F300A440}"/>
              </a:ext>
            </a:extLst>
          </p:cNvPr>
          <p:cNvSpPr txBox="1">
            <a:spLocks/>
          </p:cNvSpPr>
          <p:nvPr userDrawn="1"/>
        </p:nvSpPr>
        <p:spPr>
          <a:xfrm>
            <a:off x="9676126" y="6253202"/>
            <a:ext cx="1961973" cy="365125"/>
          </a:xfrm>
          <a:prstGeom prst="rect">
            <a:avLst/>
          </a:prstGeom>
        </p:spPr>
        <p:txBody>
          <a:bodyPr vert="horz" lIns="91440" tIns="45720" rIns="91440" bIns="45720" rtlCol="0" anchor="ctr"/>
          <a:lstStyle>
            <a:defPPr>
              <a:defRPr lang="fr-FR"/>
            </a:defPPr>
            <a:lvl1pPr marL="0" algn="l" defTabSz="914400" rtl="0" eaLnBrk="1" latinLnBrk="0" hangingPunct="1">
              <a:defRPr sz="1050" kern="1200">
                <a:solidFill>
                  <a:srgbClr val="DC8C00"/>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a:t>Guide affiliation Dec 2024</a:t>
            </a:r>
            <a:endParaRPr lang="fr-FR" dirty="0"/>
          </a:p>
        </p:txBody>
      </p:sp>
    </p:spTree>
    <p:extLst>
      <p:ext uri="{BB962C8B-B14F-4D97-AF65-F5344CB8AC3E}">
        <p14:creationId xmlns:p14="http://schemas.microsoft.com/office/powerpoint/2010/main" val="1648298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u_image">
    <p:spTree>
      <p:nvGrpSpPr>
        <p:cNvPr id="1" name=""/>
        <p:cNvGrpSpPr/>
        <p:nvPr/>
      </p:nvGrpSpPr>
      <p:grpSpPr>
        <a:xfrm>
          <a:off x="0" y="0"/>
          <a:ext cx="0" cy="0"/>
          <a:chOff x="0" y="0"/>
          <a:chExt cx="0" cy="0"/>
        </a:xfrm>
      </p:grpSpPr>
      <p:sp>
        <p:nvSpPr>
          <p:cNvPr id="21" name="Espace réservé du texte 3">
            <a:extLst>
              <a:ext uri="{FF2B5EF4-FFF2-40B4-BE49-F238E27FC236}">
                <a16:creationId xmlns:a16="http://schemas.microsoft.com/office/drawing/2014/main" id="{2E3FBE61-F4A1-4096-A007-F44295B5B83B}"/>
              </a:ext>
            </a:extLst>
          </p:cNvPr>
          <p:cNvSpPr>
            <a:spLocks noGrp="1"/>
          </p:cNvSpPr>
          <p:nvPr>
            <p:ph type="body" sz="half" idx="13"/>
          </p:nvPr>
        </p:nvSpPr>
        <p:spPr>
          <a:xfrm>
            <a:off x="545254" y="1473838"/>
            <a:ext cx="8848683" cy="362230"/>
          </a:xfrm>
        </p:spPr>
        <p:txBody>
          <a:bodyPr>
            <a:noAutofit/>
          </a:bodyPr>
          <a:lstStyle>
            <a:lvl1pPr marL="0" indent="0">
              <a:buNone/>
              <a:defRPr sz="200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6" name="Espace réservé du texte 3">
            <a:extLst>
              <a:ext uri="{FF2B5EF4-FFF2-40B4-BE49-F238E27FC236}">
                <a16:creationId xmlns:a16="http://schemas.microsoft.com/office/drawing/2014/main" id="{1D518214-ACC5-4F7D-BFE5-F9AC6660DC7A}"/>
              </a:ext>
            </a:extLst>
          </p:cNvPr>
          <p:cNvSpPr>
            <a:spLocks noGrp="1"/>
          </p:cNvSpPr>
          <p:nvPr>
            <p:ph type="body" sz="half" idx="17"/>
          </p:nvPr>
        </p:nvSpPr>
        <p:spPr>
          <a:xfrm>
            <a:off x="554525" y="1829770"/>
            <a:ext cx="8848682" cy="458681"/>
          </a:xfrm>
        </p:spPr>
        <p:txBody>
          <a:bodyPr>
            <a:noAutofit/>
          </a:bodyPr>
          <a:lstStyle>
            <a:lvl1pPr marL="0" indent="0">
              <a:buNone/>
              <a:defRPr sz="1600" b="1" i="1">
                <a:solidFill>
                  <a:srgbClr val="441435"/>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cxnSp>
        <p:nvCxnSpPr>
          <p:cNvPr id="6" name="Connecteur droit 5">
            <a:extLst>
              <a:ext uri="{FF2B5EF4-FFF2-40B4-BE49-F238E27FC236}">
                <a16:creationId xmlns:a16="http://schemas.microsoft.com/office/drawing/2014/main" id="{E0D475C9-E7B8-49DE-9B33-0E779825FB55}"/>
              </a:ext>
            </a:extLst>
          </p:cNvPr>
          <p:cNvCxnSpPr>
            <a:cxnSpLocks/>
          </p:cNvCxnSpPr>
          <p:nvPr/>
        </p:nvCxnSpPr>
        <p:spPr>
          <a:xfrm>
            <a:off x="645791" y="550507"/>
            <a:ext cx="1868808"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CB2FDD10-D4D0-4CD4-AC42-137F4AB28617}"/>
              </a:ext>
            </a:extLst>
          </p:cNvPr>
          <p:cNvCxnSpPr>
            <a:cxnSpLocks/>
          </p:cNvCxnSpPr>
          <p:nvPr/>
        </p:nvCxnSpPr>
        <p:spPr>
          <a:xfrm>
            <a:off x="2807948" y="550507"/>
            <a:ext cx="3238394"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CC91065B-B831-49E7-ACD7-F431EBC827C8}"/>
              </a:ext>
            </a:extLst>
          </p:cNvPr>
          <p:cNvCxnSpPr>
            <a:cxnSpLocks/>
          </p:cNvCxnSpPr>
          <p:nvPr/>
        </p:nvCxnSpPr>
        <p:spPr>
          <a:xfrm>
            <a:off x="6274925" y="550507"/>
            <a:ext cx="5295207"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sp>
        <p:nvSpPr>
          <p:cNvPr id="13" name="Espace réservé du numéro de diapositive 4">
            <a:extLst>
              <a:ext uri="{FF2B5EF4-FFF2-40B4-BE49-F238E27FC236}">
                <a16:creationId xmlns:a16="http://schemas.microsoft.com/office/drawing/2014/main" id="{3B08FF77-0900-422E-9F9F-293799C79B65}"/>
              </a:ext>
            </a:extLst>
          </p:cNvPr>
          <p:cNvSpPr>
            <a:spLocks noGrp="1"/>
          </p:cNvSpPr>
          <p:nvPr>
            <p:ph type="sldNum" sz="quarter" idx="12"/>
          </p:nvPr>
        </p:nvSpPr>
        <p:spPr>
          <a:xfrm>
            <a:off x="552626" y="630891"/>
            <a:ext cx="1961973" cy="365125"/>
          </a:xfrm>
        </p:spPr>
        <p:txBody>
          <a:bodyPr/>
          <a:lstStyle>
            <a:lvl1pPr algn="l">
              <a:defRPr sz="1050">
                <a:solidFill>
                  <a:srgbClr val="DC8C00"/>
                </a:solidFill>
                <a:latin typeface="Century Gothic" panose="020B0502020202020204" pitchFamily="34" charset="0"/>
              </a:defRPr>
            </a:lvl1pPr>
          </a:lstStyle>
          <a:p>
            <a:fld id="{1AD7B0AA-E66E-4D1D-A63D-95FD366C3773}" type="slidenum">
              <a:rPr lang="fr-FR" smtClean="0"/>
              <a:t>‹N°›</a:t>
            </a:fld>
            <a:endParaRPr lang="fr-FR" dirty="0"/>
          </a:p>
        </p:txBody>
      </p:sp>
      <p:pic>
        <p:nvPicPr>
          <p:cNvPr id="14" name="Image 13">
            <a:extLst>
              <a:ext uri="{FF2B5EF4-FFF2-40B4-BE49-F238E27FC236}">
                <a16:creationId xmlns:a16="http://schemas.microsoft.com/office/drawing/2014/main" id="{BF6129CD-E732-43F3-9343-087F149522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57113" y="422235"/>
            <a:ext cx="1174259" cy="933679"/>
          </a:xfrm>
          <a:prstGeom prst="rect">
            <a:avLst/>
          </a:prstGeom>
        </p:spPr>
      </p:pic>
      <p:sp>
        <p:nvSpPr>
          <p:cNvPr id="16" name="Espace réservé du texte 3">
            <a:extLst>
              <a:ext uri="{FF2B5EF4-FFF2-40B4-BE49-F238E27FC236}">
                <a16:creationId xmlns:a16="http://schemas.microsoft.com/office/drawing/2014/main" id="{3FB8605C-251D-4D2E-8AD5-78AB76BF85BD}"/>
              </a:ext>
            </a:extLst>
          </p:cNvPr>
          <p:cNvSpPr>
            <a:spLocks noGrp="1"/>
          </p:cNvSpPr>
          <p:nvPr>
            <p:ph type="body" sz="half" idx="2"/>
          </p:nvPr>
        </p:nvSpPr>
        <p:spPr>
          <a:xfrm>
            <a:off x="545254" y="2387823"/>
            <a:ext cx="5476374" cy="819736"/>
          </a:xfrm>
        </p:spPr>
        <p:txBody>
          <a:bodyPr>
            <a:normAutofit/>
          </a:bodyPr>
          <a:lstStyle>
            <a:lvl1pPr marL="0" indent="0">
              <a:buNone/>
              <a:defRPr sz="1200" b="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3" name="Espace réservé du texte 3">
            <a:extLst>
              <a:ext uri="{FF2B5EF4-FFF2-40B4-BE49-F238E27FC236}">
                <a16:creationId xmlns:a16="http://schemas.microsoft.com/office/drawing/2014/main" id="{96BB4836-A80D-4E44-96F7-7375FE2FB48A}"/>
              </a:ext>
            </a:extLst>
          </p:cNvPr>
          <p:cNvSpPr>
            <a:spLocks noGrp="1"/>
          </p:cNvSpPr>
          <p:nvPr>
            <p:ph type="body" sz="half" idx="15"/>
          </p:nvPr>
        </p:nvSpPr>
        <p:spPr>
          <a:xfrm>
            <a:off x="2701356" y="698992"/>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4" name="Espace réservé du texte 3">
            <a:extLst>
              <a:ext uri="{FF2B5EF4-FFF2-40B4-BE49-F238E27FC236}">
                <a16:creationId xmlns:a16="http://schemas.microsoft.com/office/drawing/2014/main" id="{CDA780D4-A03B-49F9-98DD-5E3E7F2F369F}"/>
              </a:ext>
            </a:extLst>
          </p:cNvPr>
          <p:cNvSpPr>
            <a:spLocks noGrp="1"/>
          </p:cNvSpPr>
          <p:nvPr>
            <p:ph type="body" sz="half" idx="16"/>
          </p:nvPr>
        </p:nvSpPr>
        <p:spPr>
          <a:xfrm>
            <a:off x="6167559" y="707327"/>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5" name="Espace réservé du texte 3">
            <a:extLst>
              <a:ext uri="{FF2B5EF4-FFF2-40B4-BE49-F238E27FC236}">
                <a16:creationId xmlns:a16="http://schemas.microsoft.com/office/drawing/2014/main" id="{F2B7E8F0-0A2C-4C87-B78D-163A6935E16C}"/>
              </a:ext>
            </a:extLst>
          </p:cNvPr>
          <p:cNvSpPr>
            <a:spLocks noGrp="1"/>
          </p:cNvSpPr>
          <p:nvPr>
            <p:ph type="body" sz="half" idx="18"/>
          </p:nvPr>
        </p:nvSpPr>
        <p:spPr>
          <a:xfrm>
            <a:off x="554524" y="3289760"/>
            <a:ext cx="5476374" cy="360682"/>
          </a:xfrm>
        </p:spPr>
        <p:txBody>
          <a:bodyPr>
            <a:normAutofit/>
          </a:bodyPr>
          <a:lstStyle>
            <a:lvl1pPr marL="0" indent="0">
              <a:buNone/>
              <a:defRPr sz="1200" b="1">
                <a:solidFill>
                  <a:srgbClr val="DC8C0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3" name="Espace réservé pour une image  2">
            <a:extLst>
              <a:ext uri="{FF2B5EF4-FFF2-40B4-BE49-F238E27FC236}">
                <a16:creationId xmlns:a16="http://schemas.microsoft.com/office/drawing/2014/main" id="{A60936EC-91B8-425E-BEB4-ED2BECB1F4D9}"/>
              </a:ext>
            </a:extLst>
          </p:cNvPr>
          <p:cNvSpPr>
            <a:spLocks noGrp="1"/>
          </p:cNvSpPr>
          <p:nvPr>
            <p:ph type="pic" sz="quarter" idx="21"/>
          </p:nvPr>
        </p:nvSpPr>
        <p:spPr>
          <a:xfrm>
            <a:off x="6193340" y="2387823"/>
            <a:ext cx="5476374" cy="3919315"/>
          </a:xfrm>
        </p:spPr>
        <p:txBody>
          <a:bodyPr/>
          <a:lstStyle/>
          <a:p>
            <a:r>
              <a:rPr lang="fr-FR" dirty="0"/>
              <a:t>Cliquez sur l'icône pour ajouter une image</a:t>
            </a:r>
          </a:p>
        </p:txBody>
      </p:sp>
    </p:spTree>
    <p:extLst>
      <p:ext uri="{BB962C8B-B14F-4D97-AF65-F5344CB8AC3E}">
        <p14:creationId xmlns:p14="http://schemas.microsoft.com/office/powerpoint/2010/main" val="2643607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Fin_bleu">
    <p:bg>
      <p:bgPr>
        <a:solidFill>
          <a:srgbClr val="00364B"/>
        </a:solidFill>
        <a:effectLst/>
      </p:bgPr>
    </p:bg>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34737405-78BF-4F48-9887-F691FDB468C5}"/>
              </a:ext>
            </a:extLst>
          </p:cNvPr>
          <p:cNvPicPr>
            <a:picLocks noChangeAspect="1"/>
          </p:cNvPicPr>
          <p:nvPr/>
        </p:nvPicPr>
        <p:blipFill rotWithShape="1">
          <a:blip r:embed="rId2">
            <a:extLst>
              <a:ext uri="{28A0092B-C50C-407E-A947-70E740481C1C}">
                <a14:useLocalDpi xmlns:a14="http://schemas.microsoft.com/office/drawing/2010/main" val="0"/>
              </a:ext>
            </a:extLst>
          </a:blip>
          <a:srcRect l="19658" t="26775" r="18769" b="25781"/>
          <a:stretch/>
        </p:blipFill>
        <p:spPr>
          <a:xfrm>
            <a:off x="1301426" y="831996"/>
            <a:ext cx="9489832" cy="5814050"/>
          </a:xfrm>
          <a:prstGeom prst="rect">
            <a:avLst/>
          </a:prstGeom>
        </p:spPr>
      </p:pic>
      <p:pic>
        <p:nvPicPr>
          <p:cNvPr id="7" name="Image 6">
            <a:extLst>
              <a:ext uri="{FF2B5EF4-FFF2-40B4-BE49-F238E27FC236}">
                <a16:creationId xmlns:a16="http://schemas.microsoft.com/office/drawing/2014/main" id="{956124AB-E313-4FA1-BE3C-C11C838D6EAB}"/>
              </a:ext>
            </a:extLst>
          </p:cNvPr>
          <p:cNvPicPr>
            <a:picLocks noChangeAspect="1"/>
          </p:cNvPicPr>
          <p:nvPr/>
        </p:nvPicPr>
        <p:blipFill rotWithShape="1">
          <a:blip r:embed="rId3">
            <a:extLst>
              <a:ext uri="{28A0092B-C50C-407E-A947-70E740481C1C}">
                <a14:useLocalDpi xmlns:a14="http://schemas.microsoft.com/office/drawing/2010/main" val="0"/>
              </a:ext>
            </a:extLst>
          </a:blip>
          <a:srcRect l="50000" t="35918" r="10089" b="37474"/>
          <a:stretch/>
        </p:blipFill>
        <p:spPr>
          <a:xfrm>
            <a:off x="602250" y="703980"/>
            <a:ext cx="2015444" cy="616908"/>
          </a:xfrm>
          <a:prstGeom prst="rect">
            <a:avLst/>
          </a:prstGeom>
        </p:spPr>
      </p:pic>
      <p:cxnSp>
        <p:nvCxnSpPr>
          <p:cNvPr id="8" name="Connecteur droit 7">
            <a:extLst>
              <a:ext uri="{FF2B5EF4-FFF2-40B4-BE49-F238E27FC236}">
                <a16:creationId xmlns:a16="http://schemas.microsoft.com/office/drawing/2014/main" id="{57A29770-ED70-485C-8693-98442438CD46}"/>
              </a:ext>
            </a:extLst>
          </p:cNvPr>
          <p:cNvCxnSpPr>
            <a:cxnSpLocks/>
          </p:cNvCxnSpPr>
          <p:nvPr/>
        </p:nvCxnSpPr>
        <p:spPr>
          <a:xfrm>
            <a:off x="645791" y="550507"/>
            <a:ext cx="1868808"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4CE861EF-A1F0-4CCB-AB71-16EA29E92622}"/>
              </a:ext>
            </a:extLst>
          </p:cNvPr>
          <p:cNvCxnSpPr>
            <a:cxnSpLocks/>
          </p:cNvCxnSpPr>
          <p:nvPr/>
        </p:nvCxnSpPr>
        <p:spPr>
          <a:xfrm>
            <a:off x="2807948" y="550507"/>
            <a:ext cx="3238394"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81B0833A-4DBD-4DD7-9257-2090253BF127}"/>
              </a:ext>
            </a:extLst>
          </p:cNvPr>
          <p:cNvCxnSpPr>
            <a:cxnSpLocks/>
          </p:cNvCxnSpPr>
          <p:nvPr/>
        </p:nvCxnSpPr>
        <p:spPr>
          <a:xfrm>
            <a:off x="6274925" y="550507"/>
            <a:ext cx="5295207"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44783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Fin_aubergine">
    <p:bg>
      <p:bgPr>
        <a:solidFill>
          <a:srgbClr val="441435"/>
        </a:solidFill>
        <a:effectLst/>
      </p:bgPr>
    </p:bg>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34737405-78BF-4F48-9887-F691FDB468C5}"/>
              </a:ext>
            </a:extLst>
          </p:cNvPr>
          <p:cNvPicPr>
            <a:picLocks noChangeAspect="1"/>
          </p:cNvPicPr>
          <p:nvPr/>
        </p:nvPicPr>
        <p:blipFill rotWithShape="1">
          <a:blip r:embed="rId2">
            <a:extLst>
              <a:ext uri="{28A0092B-C50C-407E-A947-70E740481C1C}">
                <a14:useLocalDpi xmlns:a14="http://schemas.microsoft.com/office/drawing/2010/main" val="0"/>
              </a:ext>
            </a:extLst>
          </a:blip>
          <a:srcRect l="19658" t="26775" r="18769" b="25781"/>
          <a:stretch/>
        </p:blipFill>
        <p:spPr>
          <a:xfrm>
            <a:off x="1301426" y="831996"/>
            <a:ext cx="9489832" cy="5814050"/>
          </a:xfrm>
          <a:prstGeom prst="rect">
            <a:avLst/>
          </a:prstGeom>
        </p:spPr>
      </p:pic>
      <p:pic>
        <p:nvPicPr>
          <p:cNvPr id="7" name="Image 6">
            <a:extLst>
              <a:ext uri="{FF2B5EF4-FFF2-40B4-BE49-F238E27FC236}">
                <a16:creationId xmlns:a16="http://schemas.microsoft.com/office/drawing/2014/main" id="{956124AB-E313-4FA1-BE3C-C11C838D6EAB}"/>
              </a:ext>
            </a:extLst>
          </p:cNvPr>
          <p:cNvPicPr>
            <a:picLocks noChangeAspect="1"/>
          </p:cNvPicPr>
          <p:nvPr/>
        </p:nvPicPr>
        <p:blipFill rotWithShape="1">
          <a:blip r:embed="rId3">
            <a:extLst>
              <a:ext uri="{28A0092B-C50C-407E-A947-70E740481C1C}">
                <a14:useLocalDpi xmlns:a14="http://schemas.microsoft.com/office/drawing/2010/main" val="0"/>
              </a:ext>
            </a:extLst>
          </a:blip>
          <a:srcRect l="50000" t="35918" r="10089" b="37474"/>
          <a:stretch/>
        </p:blipFill>
        <p:spPr>
          <a:xfrm>
            <a:off x="602250" y="703980"/>
            <a:ext cx="2015444" cy="616908"/>
          </a:xfrm>
          <a:prstGeom prst="rect">
            <a:avLst/>
          </a:prstGeom>
        </p:spPr>
      </p:pic>
      <p:cxnSp>
        <p:nvCxnSpPr>
          <p:cNvPr id="8" name="Connecteur droit 7">
            <a:extLst>
              <a:ext uri="{FF2B5EF4-FFF2-40B4-BE49-F238E27FC236}">
                <a16:creationId xmlns:a16="http://schemas.microsoft.com/office/drawing/2014/main" id="{57A29770-ED70-485C-8693-98442438CD46}"/>
              </a:ext>
            </a:extLst>
          </p:cNvPr>
          <p:cNvCxnSpPr>
            <a:cxnSpLocks/>
          </p:cNvCxnSpPr>
          <p:nvPr/>
        </p:nvCxnSpPr>
        <p:spPr>
          <a:xfrm>
            <a:off x="645791" y="550507"/>
            <a:ext cx="1868808"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4CE861EF-A1F0-4CCB-AB71-16EA29E92622}"/>
              </a:ext>
            </a:extLst>
          </p:cNvPr>
          <p:cNvCxnSpPr>
            <a:cxnSpLocks/>
          </p:cNvCxnSpPr>
          <p:nvPr/>
        </p:nvCxnSpPr>
        <p:spPr>
          <a:xfrm>
            <a:off x="2807948" y="550507"/>
            <a:ext cx="3238394"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81B0833A-4DBD-4DD7-9257-2090253BF127}"/>
              </a:ext>
            </a:extLst>
          </p:cNvPr>
          <p:cNvCxnSpPr>
            <a:cxnSpLocks/>
          </p:cNvCxnSpPr>
          <p:nvPr/>
        </p:nvCxnSpPr>
        <p:spPr>
          <a:xfrm>
            <a:off x="6274925" y="550507"/>
            <a:ext cx="5295207"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33342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995FF34-142C-4CF0-A397-F832A6F1A2F5}"/>
              </a:ext>
            </a:extLst>
          </p:cNvPr>
          <p:cNvSpPr>
            <a:spLocks noGrp="1"/>
          </p:cNvSpPr>
          <p:nvPr>
            <p:ph type="dt" sz="half" idx="10"/>
          </p:nvPr>
        </p:nvSpPr>
        <p:spPr/>
        <p:txBody>
          <a:bodyPr/>
          <a:lstStyle/>
          <a:p>
            <a:fld id="{0E603CA4-E85F-4C3C-A20B-2DFCB41EA9F1}" type="datetimeFigureOut">
              <a:rPr lang="fr-FR" smtClean="0"/>
              <a:t>05/10/2026</a:t>
            </a:fld>
            <a:endParaRPr lang="fr-FR" dirty="0"/>
          </a:p>
        </p:txBody>
      </p:sp>
      <p:sp>
        <p:nvSpPr>
          <p:cNvPr id="3" name="Espace réservé du pied de page 2">
            <a:extLst>
              <a:ext uri="{FF2B5EF4-FFF2-40B4-BE49-F238E27FC236}">
                <a16:creationId xmlns:a16="http://schemas.microsoft.com/office/drawing/2014/main" id="{0A06D9ED-4452-4AB1-907A-9A5695F46F43}"/>
              </a:ext>
            </a:extLst>
          </p:cNvPr>
          <p:cNvSpPr>
            <a:spLocks noGrp="1"/>
          </p:cNvSpPr>
          <p:nvPr>
            <p:ph type="ftr" sz="quarter" idx="1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29A3A0A6-2F69-4ABC-9BC0-F26F7DE59DEC}"/>
              </a:ext>
            </a:extLst>
          </p:cNvPr>
          <p:cNvSpPr>
            <a:spLocks noGrp="1"/>
          </p:cNvSpPr>
          <p:nvPr>
            <p:ph type="sldNum" sz="quarter" idx="12"/>
          </p:nvPr>
        </p:nvSpPr>
        <p:spPr/>
        <p:txBody>
          <a:bodyPr/>
          <a:lstStyle/>
          <a:p>
            <a:fld id="{1AD7B0AA-E66E-4D1D-A63D-95FD366C3773}" type="slidenum">
              <a:rPr lang="fr-FR" smtClean="0"/>
              <a:t>‹N°›</a:t>
            </a:fld>
            <a:endParaRPr lang="fr-FR" dirty="0"/>
          </a:p>
        </p:txBody>
      </p:sp>
      <p:sp>
        <p:nvSpPr>
          <p:cNvPr id="5" name="Espace réservé du numéro de diapositive 4">
            <a:extLst>
              <a:ext uri="{FF2B5EF4-FFF2-40B4-BE49-F238E27FC236}">
                <a16:creationId xmlns:a16="http://schemas.microsoft.com/office/drawing/2014/main" id="{C86043DD-B011-3445-A018-9D1BBBE8A057}"/>
              </a:ext>
            </a:extLst>
          </p:cNvPr>
          <p:cNvSpPr txBox="1">
            <a:spLocks/>
          </p:cNvSpPr>
          <p:nvPr userDrawn="1"/>
        </p:nvSpPr>
        <p:spPr>
          <a:xfrm>
            <a:off x="9676126" y="6253202"/>
            <a:ext cx="1961973" cy="365125"/>
          </a:xfrm>
          <a:prstGeom prst="rect">
            <a:avLst/>
          </a:prstGeom>
        </p:spPr>
        <p:txBody>
          <a:bodyPr vert="horz" lIns="91440" tIns="45720" rIns="91440" bIns="45720" rtlCol="0" anchor="ctr"/>
          <a:lstStyle>
            <a:defPPr>
              <a:defRPr lang="fr-FR"/>
            </a:defPPr>
            <a:lvl1pPr marL="0" algn="l" defTabSz="914400" rtl="0" eaLnBrk="1" latinLnBrk="0" hangingPunct="1">
              <a:defRPr sz="1050" kern="1200">
                <a:solidFill>
                  <a:srgbClr val="DC8C00"/>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a:t>Guide affiliation Dec 2024</a:t>
            </a:r>
            <a:endParaRPr lang="fr-FR" dirty="0"/>
          </a:p>
        </p:txBody>
      </p:sp>
    </p:spTree>
    <p:extLst>
      <p:ext uri="{BB962C8B-B14F-4D97-AF65-F5344CB8AC3E}">
        <p14:creationId xmlns:p14="http://schemas.microsoft.com/office/powerpoint/2010/main" val="2853077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62F43A57-1945-424A-B99B-31EA8104A3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32B2F94-36A3-4D33-87C5-2471D5CE43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E43C6CB-EE9D-432D-88DA-8E15107760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603CA4-E85F-4C3C-A20B-2DFCB41EA9F1}" type="datetimeFigureOut">
              <a:rPr lang="fr-FR" smtClean="0"/>
              <a:t>05/10/2026</a:t>
            </a:fld>
            <a:endParaRPr lang="fr-FR" dirty="0"/>
          </a:p>
        </p:txBody>
      </p:sp>
      <p:sp>
        <p:nvSpPr>
          <p:cNvPr id="5" name="Espace réservé du pied de page 4">
            <a:extLst>
              <a:ext uri="{FF2B5EF4-FFF2-40B4-BE49-F238E27FC236}">
                <a16:creationId xmlns:a16="http://schemas.microsoft.com/office/drawing/2014/main" id="{DB91A3AE-1550-4327-8218-B2D7C5404C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a:extLst>
              <a:ext uri="{FF2B5EF4-FFF2-40B4-BE49-F238E27FC236}">
                <a16:creationId xmlns:a16="http://schemas.microsoft.com/office/drawing/2014/main" id="{57375581-646C-485B-94CC-9F8746F5F2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D7B0AA-E66E-4D1D-A63D-95FD366C3773}" type="slidenum">
              <a:rPr lang="fr-FR" smtClean="0"/>
              <a:t>‹N°›</a:t>
            </a:fld>
            <a:endParaRPr lang="fr-FR" dirty="0"/>
          </a:p>
        </p:txBody>
      </p:sp>
    </p:spTree>
    <p:extLst>
      <p:ext uri="{BB962C8B-B14F-4D97-AF65-F5344CB8AC3E}">
        <p14:creationId xmlns:p14="http://schemas.microsoft.com/office/powerpoint/2010/main" val="5818389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8" Type="http://schemas.openxmlformats.org/officeDocument/2006/relationships/hyperlink" Target="http://monespacepro.cnm.fr/" TargetMode="External"/><Relationship Id="rId3" Type="http://schemas.openxmlformats.org/officeDocument/2006/relationships/tags" Target="../tags/tag5.xml"/><Relationship Id="rId7" Type="http://schemas.openxmlformats.org/officeDocument/2006/relationships/notesSlide" Target="../notesSlides/notesSlide1.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slideLayout" Target="../slideLayouts/slideLayout7.xml"/><Relationship Id="rId5" Type="http://schemas.openxmlformats.org/officeDocument/2006/relationships/tags" Target="../tags/tag7.xml"/><Relationship Id="rId4" Type="http://schemas.openxmlformats.org/officeDocument/2006/relationships/tags" Target="../tags/tag6.xml"/></Relationships>
</file>

<file path=ppt/slides/_rels/slide3.xml.rels><?xml version="1.0" encoding="UTF-8" standalone="yes"?>
<Relationships xmlns="http://schemas.openxmlformats.org/package/2006/relationships"><Relationship Id="rId8" Type="http://schemas.openxmlformats.org/officeDocument/2006/relationships/tags" Target="../tags/tag15.xml"/><Relationship Id="rId13" Type="http://schemas.openxmlformats.org/officeDocument/2006/relationships/slide" Target="slide6.xml"/><Relationship Id="rId18" Type="http://schemas.openxmlformats.org/officeDocument/2006/relationships/slide" Target="slide11.xml"/><Relationship Id="rId3" Type="http://schemas.openxmlformats.org/officeDocument/2006/relationships/tags" Target="../tags/tag10.xml"/><Relationship Id="rId21" Type="http://schemas.openxmlformats.org/officeDocument/2006/relationships/image" Target="../media/image6.svg"/><Relationship Id="rId7" Type="http://schemas.openxmlformats.org/officeDocument/2006/relationships/tags" Target="../tags/tag14.xml"/><Relationship Id="rId12" Type="http://schemas.openxmlformats.org/officeDocument/2006/relationships/slide" Target="slide5.xml"/><Relationship Id="rId17" Type="http://schemas.openxmlformats.org/officeDocument/2006/relationships/slide" Target="slide10.xml"/><Relationship Id="rId2" Type="http://schemas.openxmlformats.org/officeDocument/2006/relationships/tags" Target="../tags/tag9.xml"/><Relationship Id="rId16" Type="http://schemas.openxmlformats.org/officeDocument/2006/relationships/slide" Target="slide9.xml"/><Relationship Id="rId20" Type="http://schemas.openxmlformats.org/officeDocument/2006/relationships/image" Target="../media/image5.svg"/><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notesSlide" Target="../notesSlides/notesSlide2.xml"/><Relationship Id="rId24" Type="http://schemas.openxmlformats.org/officeDocument/2006/relationships/slide" Target="slide14.xml"/><Relationship Id="rId5" Type="http://schemas.openxmlformats.org/officeDocument/2006/relationships/tags" Target="../tags/tag12.xml"/><Relationship Id="rId15" Type="http://schemas.openxmlformats.org/officeDocument/2006/relationships/slide" Target="slide8.xml"/><Relationship Id="rId23" Type="http://schemas.openxmlformats.org/officeDocument/2006/relationships/slide" Target="slide13.xml"/><Relationship Id="rId10" Type="http://schemas.openxmlformats.org/officeDocument/2006/relationships/slideLayout" Target="../slideLayouts/slideLayout8.xml"/><Relationship Id="rId19" Type="http://schemas.openxmlformats.org/officeDocument/2006/relationships/slide" Target="slide12.xml"/><Relationship Id="rId4" Type="http://schemas.openxmlformats.org/officeDocument/2006/relationships/tags" Target="../tags/tag11.xml"/><Relationship Id="rId9" Type="http://schemas.openxmlformats.org/officeDocument/2006/relationships/tags" Target="../tags/tag16.xml"/><Relationship Id="rId14" Type="http://schemas.openxmlformats.org/officeDocument/2006/relationships/slide" Target="slide7.xml"/><Relationship Id="rId22" Type="http://schemas.openxmlformats.org/officeDocument/2006/relationships/slide" Target="slide4.xml"/></Relationships>
</file>

<file path=ppt/slides/_rels/slide4.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tags" Target="../tags/tag19.xml"/><Relationship Id="rId7" Type="http://schemas.openxmlformats.org/officeDocument/2006/relationships/hyperlink" Target="https://cnm.fr/dispositifs-et-financement-de-la-formation/" TargetMode="Externa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hyperlink" Target="https://sso.cnm.fr/login?service=https%3A%2F%2Fmonespacepro.cnm.fr%2FAuth%2FValidateSsoAuth%3Fstate%3D46e0ba284d864e4d9b6392a4a176c96c4b180cc3" TargetMode="External"/><Relationship Id="rId5" Type="http://schemas.openxmlformats.org/officeDocument/2006/relationships/notesSlide" Target="../notesSlides/notesSlide3.xml"/><Relationship Id="rId10" Type="http://schemas.openxmlformats.org/officeDocument/2006/relationships/image" Target="../media/image9.svg"/><Relationship Id="rId4" Type="http://schemas.openxmlformats.org/officeDocument/2006/relationships/slideLayout" Target="../slideLayouts/slideLayout7.xml"/><Relationship Id="rId9" Type="http://schemas.openxmlformats.org/officeDocument/2006/relationships/image" Target="../media/image8.svg"/></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22.xml"/><Relationship Id="rId7" Type="http://schemas.openxmlformats.org/officeDocument/2006/relationships/slideLayout" Target="../slideLayouts/slideLayout8.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tags" Target="../tags/tag25.xml"/><Relationship Id="rId11" Type="http://schemas.openxmlformats.org/officeDocument/2006/relationships/image" Target="../media/image11.png"/><Relationship Id="rId5" Type="http://schemas.openxmlformats.org/officeDocument/2006/relationships/tags" Target="../tags/tag24.xml"/><Relationship Id="rId10" Type="http://schemas.openxmlformats.org/officeDocument/2006/relationships/image" Target="../media/image10.png"/><Relationship Id="rId4" Type="http://schemas.openxmlformats.org/officeDocument/2006/relationships/tags" Target="../tags/tag23.xml"/><Relationship Id="rId9" Type="http://schemas.openxmlformats.org/officeDocument/2006/relationships/image" Target="../media/image5.svg"/></Relationships>
</file>

<file path=ppt/slides/_rels/slide6.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14.png"/><Relationship Id="rId3" Type="http://schemas.openxmlformats.org/officeDocument/2006/relationships/tags" Target="../tags/tag28.xml"/><Relationship Id="rId7" Type="http://schemas.openxmlformats.org/officeDocument/2006/relationships/tags" Target="../tags/tag32.xml"/><Relationship Id="rId12" Type="http://schemas.openxmlformats.org/officeDocument/2006/relationships/image" Target="../media/image13.pn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tags" Target="../tags/tag31.xml"/><Relationship Id="rId11" Type="http://schemas.openxmlformats.org/officeDocument/2006/relationships/image" Target="../media/image5.svg"/><Relationship Id="rId5" Type="http://schemas.openxmlformats.org/officeDocument/2006/relationships/tags" Target="../tags/tag30.xml"/><Relationship Id="rId10" Type="http://schemas.openxmlformats.org/officeDocument/2006/relationships/image" Target="../media/image12.png"/><Relationship Id="rId4" Type="http://schemas.openxmlformats.org/officeDocument/2006/relationships/tags" Target="../tags/tag29.xml"/><Relationship Id="rId9" Type="http://schemas.openxmlformats.org/officeDocument/2006/relationships/notesSlide" Target="../notesSlides/notesSlide5.xml"/><Relationship Id="rId1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hyperlink" Target="https://cnm.fr/focus/egalite-et-inclusion/" TargetMode="External"/><Relationship Id="rId3" Type="http://schemas.openxmlformats.org/officeDocument/2006/relationships/tags" Target="../tags/tag35.xml"/><Relationship Id="rId7" Type="http://schemas.openxmlformats.org/officeDocument/2006/relationships/notesSlide" Target="../notesSlides/notesSlide6.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slideLayout" Target="../slideLayouts/slideLayout9.xml"/><Relationship Id="rId5" Type="http://schemas.openxmlformats.org/officeDocument/2006/relationships/tags" Target="../tags/tag37.xml"/><Relationship Id="rId4" Type="http://schemas.openxmlformats.org/officeDocument/2006/relationships/tags" Target="../tags/tag36.xml"/><Relationship Id="rId9" Type="http://schemas.openxmlformats.org/officeDocument/2006/relationships/image" Target="../media/image5.svg"/></Relationships>
</file>

<file path=ppt/slides/_rels/slide8.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tags" Target="../tags/tag40.xml"/><Relationship Id="rId7" Type="http://schemas.openxmlformats.org/officeDocument/2006/relationships/notesSlide" Target="../notesSlides/notesSlide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slideLayout" Target="../slideLayouts/slideLayout8.xml"/><Relationship Id="rId5" Type="http://schemas.openxmlformats.org/officeDocument/2006/relationships/tags" Target="../tags/tag42.xml"/><Relationship Id="rId4" Type="http://schemas.openxmlformats.org/officeDocument/2006/relationships/tags" Target="../tags/tag41.xml"/></Relationships>
</file>

<file path=ppt/slides/_rels/slide9.xml.rels><?xml version="1.0" encoding="UTF-8" standalone="yes"?>
<Relationships xmlns="http://schemas.openxmlformats.org/package/2006/relationships"><Relationship Id="rId8" Type="http://schemas.openxmlformats.org/officeDocument/2006/relationships/tags" Target="../tags/tag50.xml"/><Relationship Id="rId13" Type="http://schemas.openxmlformats.org/officeDocument/2006/relationships/slideLayout" Target="../slideLayouts/slideLayout8.xml"/><Relationship Id="rId3" Type="http://schemas.openxmlformats.org/officeDocument/2006/relationships/tags" Target="../tags/tag45.xml"/><Relationship Id="rId7" Type="http://schemas.openxmlformats.org/officeDocument/2006/relationships/tags" Target="../tags/tag49.xml"/><Relationship Id="rId12" Type="http://schemas.openxmlformats.org/officeDocument/2006/relationships/tags" Target="../tags/tag54.xml"/><Relationship Id="rId17" Type="http://schemas.openxmlformats.org/officeDocument/2006/relationships/image" Target="../media/image17.png"/><Relationship Id="rId2" Type="http://schemas.openxmlformats.org/officeDocument/2006/relationships/tags" Target="../tags/tag44.xml"/><Relationship Id="rId16" Type="http://schemas.openxmlformats.org/officeDocument/2006/relationships/image" Target="../media/image16.png"/><Relationship Id="rId1" Type="http://schemas.openxmlformats.org/officeDocument/2006/relationships/tags" Target="../tags/tag43.xml"/><Relationship Id="rId6" Type="http://schemas.openxmlformats.org/officeDocument/2006/relationships/tags" Target="../tags/tag48.xml"/><Relationship Id="rId11" Type="http://schemas.openxmlformats.org/officeDocument/2006/relationships/tags" Target="../tags/tag53.xml"/><Relationship Id="rId5" Type="http://schemas.openxmlformats.org/officeDocument/2006/relationships/tags" Target="../tags/tag47.xml"/><Relationship Id="rId15" Type="http://schemas.openxmlformats.org/officeDocument/2006/relationships/image" Target="../media/image5.svg"/><Relationship Id="rId10" Type="http://schemas.openxmlformats.org/officeDocument/2006/relationships/tags" Target="../tags/tag52.xml"/><Relationship Id="rId4" Type="http://schemas.openxmlformats.org/officeDocument/2006/relationships/tags" Target="../tags/tag46.xml"/><Relationship Id="rId9" Type="http://schemas.openxmlformats.org/officeDocument/2006/relationships/tags" Target="../tags/tag51.xml"/><Relationship Id="rId1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8" Type="http://schemas.openxmlformats.org/officeDocument/2006/relationships/tags" Target="../tags/tag62.xml"/><Relationship Id="rId13" Type="http://schemas.openxmlformats.org/officeDocument/2006/relationships/tags" Target="../tags/tag67.xml"/><Relationship Id="rId18" Type="http://schemas.openxmlformats.org/officeDocument/2006/relationships/notesSlide" Target="../notesSlides/notesSlide9.xml"/><Relationship Id="rId3" Type="http://schemas.openxmlformats.org/officeDocument/2006/relationships/tags" Target="../tags/tag57.xml"/><Relationship Id="rId21" Type="http://schemas.openxmlformats.org/officeDocument/2006/relationships/image" Target="../media/image19.png"/><Relationship Id="rId7" Type="http://schemas.openxmlformats.org/officeDocument/2006/relationships/tags" Target="../tags/tag61.xml"/><Relationship Id="rId12" Type="http://schemas.openxmlformats.org/officeDocument/2006/relationships/tags" Target="../tags/tag66.xml"/><Relationship Id="rId17" Type="http://schemas.openxmlformats.org/officeDocument/2006/relationships/slideLayout" Target="../slideLayouts/slideLayout8.xml"/><Relationship Id="rId2" Type="http://schemas.openxmlformats.org/officeDocument/2006/relationships/tags" Target="../tags/tag56.xml"/><Relationship Id="rId16" Type="http://schemas.openxmlformats.org/officeDocument/2006/relationships/tags" Target="../tags/tag70.xml"/><Relationship Id="rId20" Type="http://schemas.openxmlformats.org/officeDocument/2006/relationships/image" Target="../media/image18.png"/><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tags" Target="../tags/tag65.xml"/><Relationship Id="rId5" Type="http://schemas.openxmlformats.org/officeDocument/2006/relationships/tags" Target="../tags/tag59.xml"/><Relationship Id="rId15" Type="http://schemas.openxmlformats.org/officeDocument/2006/relationships/tags" Target="../tags/tag69.xml"/><Relationship Id="rId10" Type="http://schemas.openxmlformats.org/officeDocument/2006/relationships/tags" Target="../tags/tag64.xml"/><Relationship Id="rId19" Type="http://schemas.openxmlformats.org/officeDocument/2006/relationships/image" Target="../media/image5.svg"/><Relationship Id="rId4" Type="http://schemas.openxmlformats.org/officeDocument/2006/relationships/tags" Target="../tags/tag58.xml"/><Relationship Id="rId9" Type="http://schemas.openxmlformats.org/officeDocument/2006/relationships/tags" Target="../tags/tag63.xml"/><Relationship Id="rId14" Type="http://schemas.openxmlformats.org/officeDocument/2006/relationships/tags" Target="../tags/tag68.xml"/><Relationship Id="rId22" Type="http://schemas.openxmlformats.org/officeDocument/2006/relationships/image" Target="../media/image20.png"/></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73.xml"/><Relationship Id="rId7" Type="http://schemas.openxmlformats.org/officeDocument/2006/relationships/slideLayout" Target="../slideLayouts/slideLayout8.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11" Type="http://schemas.openxmlformats.org/officeDocument/2006/relationships/image" Target="../media/image6.svg"/><Relationship Id="rId5" Type="http://schemas.openxmlformats.org/officeDocument/2006/relationships/tags" Target="../tags/tag75.xml"/><Relationship Id="rId10" Type="http://schemas.openxmlformats.org/officeDocument/2006/relationships/image" Target="../media/image11.png"/><Relationship Id="rId4" Type="http://schemas.openxmlformats.org/officeDocument/2006/relationships/tags" Target="../tags/tag74.xml"/><Relationship Id="rId9" Type="http://schemas.openxmlformats.org/officeDocument/2006/relationships/image" Target="../media/image21.png"/></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79.xml"/><Relationship Id="rId7" Type="http://schemas.openxmlformats.org/officeDocument/2006/relationships/slideLayout" Target="../slideLayouts/slideLayout9.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5" Type="http://schemas.openxmlformats.org/officeDocument/2006/relationships/tags" Target="../tags/tag81.xml"/><Relationship Id="rId4" Type="http://schemas.openxmlformats.org/officeDocument/2006/relationships/tags" Target="../tags/tag80.xml"/><Relationship Id="rId9" Type="http://schemas.openxmlformats.org/officeDocument/2006/relationships/image" Target="../media/image6.svg"/></Relationships>
</file>

<file path=ppt/slides/_rels/slide1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tags" Target="../tags/tag85.xml"/><Relationship Id="rId7" Type="http://schemas.openxmlformats.org/officeDocument/2006/relationships/image" Target="../media/image22.png"/><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notesSlide" Target="../notesSlides/notesSlide12.xml"/><Relationship Id="rId5" Type="http://schemas.openxmlformats.org/officeDocument/2006/relationships/slideLayout" Target="../slideLayouts/slideLayout7.xml"/><Relationship Id="rId4" Type="http://schemas.openxmlformats.org/officeDocument/2006/relationships/tags" Target="../tags/tag86.xml"/><Relationship Id="rId9" Type="http://schemas.openxmlformats.org/officeDocument/2006/relationships/image" Target="../media/image24.svg"/></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tags" Target="../tags/tag89.xml"/><Relationship Id="rId7" Type="http://schemas.openxmlformats.org/officeDocument/2006/relationships/tags" Target="../tags/tag93.xml"/><Relationship Id="rId12" Type="http://schemas.openxmlformats.org/officeDocument/2006/relationships/hyperlink" Target="mailto:formations@cnm.fr" TargetMode="External"/><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tags" Target="../tags/tag92.xml"/><Relationship Id="rId11" Type="http://schemas.openxmlformats.org/officeDocument/2006/relationships/hyperlink" Target="mailto:protocolevhss@cnm.fr" TargetMode="External"/><Relationship Id="rId5" Type="http://schemas.openxmlformats.org/officeDocument/2006/relationships/tags" Target="../tags/tag91.xml"/><Relationship Id="rId10" Type="http://schemas.openxmlformats.org/officeDocument/2006/relationships/hyperlink" Target="https://cnm.fr/focus/egalite-et-inclusion/" TargetMode="External"/><Relationship Id="rId4" Type="http://schemas.openxmlformats.org/officeDocument/2006/relationships/tags" Target="../tags/tag90.xml"/><Relationship Id="rId9"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4.xml"/><Relationship Id="rId13" Type="http://schemas.openxmlformats.org/officeDocument/2006/relationships/hyperlink" Target="mailto:aides@cnm.fr" TargetMode="External"/><Relationship Id="rId3" Type="http://schemas.openxmlformats.org/officeDocument/2006/relationships/tags" Target="../tags/tag96.xml"/><Relationship Id="rId7" Type="http://schemas.openxmlformats.org/officeDocument/2006/relationships/slideLayout" Target="../slideLayouts/slideLayout7.xml"/><Relationship Id="rId12" Type="http://schemas.openxmlformats.org/officeDocument/2006/relationships/hyperlink" Target="mailto:taxe@cnm.fr" TargetMode="External"/><Relationship Id="rId2" Type="http://schemas.openxmlformats.org/officeDocument/2006/relationships/tags" Target="../tags/tag95.xml"/><Relationship Id="rId16" Type="http://schemas.openxmlformats.org/officeDocument/2006/relationships/hyperlink" Target="mailto:/ciem@cnm.fr" TargetMode="Externa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image" Target="../media/image26.svg"/><Relationship Id="rId5" Type="http://schemas.openxmlformats.org/officeDocument/2006/relationships/tags" Target="../tags/tag98.xml"/><Relationship Id="rId15" Type="http://schemas.openxmlformats.org/officeDocument/2006/relationships/hyperlink" Target="mailto:cisv@cnm.fr" TargetMode="External"/><Relationship Id="rId10" Type="http://schemas.openxmlformats.org/officeDocument/2006/relationships/image" Target="../media/image25.svg"/><Relationship Id="rId4" Type="http://schemas.openxmlformats.org/officeDocument/2006/relationships/tags" Target="../tags/tag97.xml"/><Relationship Id="rId9" Type="http://schemas.openxmlformats.org/officeDocument/2006/relationships/hyperlink" Target="mailto:monespace@cnm.fr" TargetMode="External"/><Relationship Id="rId14" Type="http://schemas.openxmlformats.org/officeDocument/2006/relationships/hyperlink" Target="mailto:cipp@cnm.fr"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272FC5-EF03-4818-A6C3-E7934C58BDA3}"/>
              </a:ext>
            </a:extLst>
          </p:cNvPr>
          <p:cNvSpPr>
            <a:spLocks noGrp="1"/>
          </p:cNvSpPr>
          <p:nvPr>
            <p:ph type="ctrTitle"/>
            <p:custDataLst>
              <p:tags r:id="rId1"/>
            </p:custDataLst>
          </p:nvPr>
        </p:nvSpPr>
        <p:spPr/>
        <p:txBody>
          <a:bodyPr>
            <a:normAutofit fontScale="90000"/>
          </a:bodyPr>
          <a:lstStyle/>
          <a:p>
            <a:r>
              <a:rPr lang="fr-FR" dirty="0"/>
              <a:t>L’affiliation au CNM</a:t>
            </a:r>
          </a:p>
        </p:txBody>
      </p:sp>
      <p:sp>
        <p:nvSpPr>
          <p:cNvPr id="3" name="Sous-titre 2">
            <a:extLst>
              <a:ext uri="{FF2B5EF4-FFF2-40B4-BE49-F238E27FC236}">
                <a16:creationId xmlns:a16="http://schemas.microsoft.com/office/drawing/2014/main" id="{26447059-47E4-41C6-8516-6266368C2DE4}"/>
              </a:ext>
            </a:extLst>
          </p:cNvPr>
          <p:cNvSpPr>
            <a:spLocks noGrp="1"/>
          </p:cNvSpPr>
          <p:nvPr>
            <p:ph type="subTitle" idx="1"/>
            <p:custDataLst>
              <p:tags r:id="rId2"/>
            </p:custDataLst>
          </p:nvPr>
        </p:nvSpPr>
        <p:spPr/>
        <p:txBody>
          <a:bodyPr>
            <a:normAutofit fontScale="92500" lnSpcReduction="10000"/>
          </a:bodyPr>
          <a:lstStyle/>
          <a:p>
            <a:r>
              <a:rPr lang="fr-FR" dirty="0"/>
              <a:t>Guide pour remplir le formulaire de demande en ligne</a:t>
            </a:r>
          </a:p>
        </p:txBody>
      </p:sp>
    </p:spTree>
    <p:extLst>
      <p:ext uri="{BB962C8B-B14F-4D97-AF65-F5344CB8AC3E}">
        <p14:creationId xmlns:p14="http://schemas.microsoft.com/office/powerpoint/2010/main" val="1407414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21966-0E0D-5835-673F-5246BD241FD4}"/>
            </a:ext>
          </a:extLst>
        </p:cNvPr>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4F13BB1-5CD8-1046-23B1-0E21F7AEC852}"/>
              </a:ext>
            </a:extLst>
          </p:cNvPr>
          <p:cNvSpPr>
            <a:spLocks noGrp="1"/>
          </p:cNvSpPr>
          <p:nvPr>
            <p:ph type="body" sz="half" idx="2"/>
            <p:custDataLst>
              <p:tags r:id="rId1"/>
            </p:custDataLst>
          </p:nvPr>
        </p:nvSpPr>
        <p:spPr>
          <a:xfrm>
            <a:off x="2709090" y="4456270"/>
            <a:ext cx="7992777" cy="1633719"/>
          </a:xfrm>
        </p:spPr>
        <p:txBody>
          <a:bodyPr>
            <a:normAutofit lnSpcReduction="10000"/>
          </a:bodyPr>
          <a:lstStyle/>
          <a:p>
            <a:pPr marL="285750" indent="-285750" algn="just">
              <a:buFont typeface="Wingdings" panose="05000000000000000000" pitchFamily="2" charset="2"/>
              <a:buChar char=""/>
            </a:pPr>
            <a:r>
              <a:rPr lang="fr-FR" sz="1400" b="1" dirty="0"/>
              <a:t>d’utiliser de préférence Google Chrome comme navigateur</a:t>
            </a:r>
          </a:p>
          <a:p>
            <a:pPr marL="285750" indent="-285750" algn="just">
              <a:buFont typeface="Wingdings" panose="05000000000000000000" pitchFamily="2" charset="2"/>
              <a:buChar char=""/>
            </a:pPr>
            <a:r>
              <a:rPr lang="fr-FR" sz="1400" b="1" dirty="0"/>
              <a:t>de supprimer les données de navigations. </a:t>
            </a:r>
          </a:p>
          <a:p>
            <a:pPr algn="just">
              <a:lnSpc>
                <a:spcPct val="100000"/>
              </a:lnSpc>
            </a:pPr>
            <a:r>
              <a:rPr lang="fr-FR" dirty="0"/>
              <a:t>Pour cela, ouvrez Chrome puis :</a:t>
            </a:r>
          </a:p>
          <a:p>
            <a:pPr algn="just">
              <a:lnSpc>
                <a:spcPct val="100000"/>
              </a:lnSpc>
              <a:spcBef>
                <a:spcPts val="0"/>
              </a:spcBef>
            </a:pPr>
            <a:r>
              <a:rPr lang="fr-FR" dirty="0"/>
              <a:t>1- en haut à droite cliquez sur les trois points pour faire apparaître le menu et sur « Supprimer les données de navigation » </a:t>
            </a:r>
          </a:p>
          <a:p>
            <a:pPr algn="just">
              <a:lnSpc>
                <a:spcPct val="100000"/>
              </a:lnSpc>
              <a:spcBef>
                <a:spcPts val="0"/>
              </a:spcBef>
            </a:pPr>
            <a:r>
              <a:rPr lang="fr-FR" dirty="0"/>
              <a:t>2 - cochez les cases face à « Cookies et autres données de site » et « Images et fichiers en cache ».</a:t>
            </a:r>
          </a:p>
          <a:p>
            <a:pPr algn="just">
              <a:lnSpc>
                <a:spcPct val="100000"/>
              </a:lnSpc>
              <a:spcBef>
                <a:spcPts val="0"/>
              </a:spcBef>
            </a:pPr>
            <a:r>
              <a:rPr lang="fr-FR" dirty="0"/>
              <a:t>3 - cliquez sur « Effacer les données »</a:t>
            </a:r>
          </a:p>
        </p:txBody>
      </p:sp>
      <p:sp>
        <p:nvSpPr>
          <p:cNvPr id="4" name="Espace réservé du texte 3">
            <a:extLst>
              <a:ext uri="{FF2B5EF4-FFF2-40B4-BE49-F238E27FC236}">
                <a16:creationId xmlns:a16="http://schemas.microsoft.com/office/drawing/2014/main" id="{C0C96C5C-A15E-30CE-C48C-33447453E366}"/>
              </a:ext>
            </a:extLst>
          </p:cNvPr>
          <p:cNvSpPr>
            <a:spLocks noGrp="1"/>
          </p:cNvSpPr>
          <p:nvPr>
            <p:ph type="body" sz="half" idx="13"/>
            <p:custDataLst>
              <p:tags r:id="rId2"/>
            </p:custDataLst>
          </p:nvPr>
        </p:nvSpPr>
        <p:spPr>
          <a:xfrm>
            <a:off x="2709091" y="1473776"/>
            <a:ext cx="8111310" cy="1523423"/>
          </a:xfrm>
        </p:spPr>
        <p:txBody>
          <a:bodyPr vert="horz" lIns="91440" tIns="45720" rIns="91440" bIns="45720" rtlCol="0" anchor="t">
            <a:noAutofit/>
          </a:bodyPr>
          <a:lstStyle/>
          <a:p>
            <a:pPr algn="l"/>
            <a:r>
              <a:rPr lang="fr-FR" sz="1400" i="0" dirty="0">
                <a:solidFill>
                  <a:schemeClr val="tx1"/>
                </a:solidFill>
                <a:effectLst/>
              </a:rPr>
              <a:t>L’affiliation au Centre national de la musique est une démarche en ligne accessible à partir de la plateforme </a:t>
            </a:r>
            <a:r>
              <a:rPr lang="fr-FR" sz="1400" i="0" u="none" strike="noStrike" dirty="0">
                <a:solidFill>
                  <a:schemeClr val="tx1"/>
                </a:solidFill>
                <a:effectLst/>
                <a:hlinkClick r:id="rId8">
                  <a:extLst>
                    <a:ext uri="{A12FA001-AC4F-418D-AE19-62706E023703}">
                      <ahyp:hlinkClr xmlns:ahyp="http://schemas.microsoft.com/office/drawing/2018/hyperlinkcolor" val="tx"/>
                    </a:ext>
                  </a:extLst>
                </a:hlinkClick>
              </a:rPr>
              <a:t>monespacepro.cnm.fr</a:t>
            </a:r>
            <a:r>
              <a:rPr lang="fr-FR" sz="1400" i="0" dirty="0">
                <a:solidFill>
                  <a:schemeClr val="tx1"/>
                </a:solidFill>
                <a:effectLst/>
              </a:rPr>
              <a:t>.</a:t>
            </a:r>
          </a:p>
          <a:p>
            <a:pPr algn="just"/>
            <a:r>
              <a:rPr lang="fr-FR" sz="1200" i="0" dirty="0">
                <a:solidFill>
                  <a:schemeClr val="tx1"/>
                </a:solidFill>
                <a:effectLst/>
              </a:rPr>
              <a:t>Elle est à renouveler tous les ans </a:t>
            </a:r>
            <a:r>
              <a:rPr lang="fr-FR" sz="1200" b="0" i="0" dirty="0">
                <a:solidFill>
                  <a:schemeClr val="tx1"/>
                </a:solidFill>
                <a:effectLst/>
              </a:rPr>
              <a:t>et vise à contrôler la régularité de l’entreprise en termes de droit du travail, d’obligations fiscales et sociales et à collecter des données à visée d’observation. </a:t>
            </a:r>
          </a:p>
          <a:p>
            <a:pPr algn="just"/>
            <a:r>
              <a:rPr lang="fr-FR" sz="1200" b="0" i="0" dirty="0">
                <a:solidFill>
                  <a:schemeClr val="tx1"/>
                </a:solidFill>
                <a:effectLst/>
              </a:rPr>
              <a:t>Cette démarche permet le dépôt de demandes auprès des programmes d’aides financières. Elle n’est pas obligatoire dans le cadre d’une demande de crédit d’impôt. </a:t>
            </a:r>
          </a:p>
          <a:p>
            <a:pPr algn="just"/>
            <a:r>
              <a:rPr lang="fr-FR" sz="1200" b="0" i="0" dirty="0">
                <a:solidFill>
                  <a:schemeClr val="tx1"/>
                </a:solidFill>
                <a:effectLst/>
              </a:rPr>
              <a:t>Pour les structures redevables de la taxe sur les spectacles de variétés et les concerts de musiques actuelles affectée au CNM, il vous faut être à jour de vos déclarations et paiements pour être affilié.</a:t>
            </a:r>
          </a:p>
          <a:p>
            <a:pPr algn="l"/>
            <a:r>
              <a:rPr lang="fr-FR" sz="1200" i="0" dirty="0">
                <a:solidFill>
                  <a:schemeClr val="tx1"/>
                </a:solidFill>
                <a:effectLst/>
                <a:latin typeface="Century Gothic"/>
              </a:rPr>
              <a:t>Le délai de traitement d’un dossier de demande ou de renouvellement d’affiliation est de </a:t>
            </a:r>
            <a:r>
              <a:rPr lang="fr-FR" sz="1200" i="0" dirty="0">
                <a:solidFill>
                  <a:srgbClr val="DC8C00"/>
                </a:solidFill>
                <a:effectLst/>
                <a:latin typeface="Century Gothic"/>
              </a:rPr>
              <a:t>20 jours ouvrés. </a:t>
            </a:r>
          </a:p>
          <a:p>
            <a:pPr algn="l"/>
            <a:endParaRPr lang="fr-FR" sz="1200" b="0" i="0" dirty="0">
              <a:solidFill>
                <a:schemeClr val="tx1"/>
              </a:solidFill>
              <a:effectLst/>
            </a:endParaRPr>
          </a:p>
        </p:txBody>
      </p:sp>
      <p:sp>
        <p:nvSpPr>
          <p:cNvPr id="6" name="Espace réservé du texte 5">
            <a:extLst>
              <a:ext uri="{FF2B5EF4-FFF2-40B4-BE49-F238E27FC236}">
                <a16:creationId xmlns:a16="http://schemas.microsoft.com/office/drawing/2014/main" id="{ABAE5B39-66EE-46F3-A404-1C0B1CD83682}"/>
              </a:ext>
            </a:extLst>
          </p:cNvPr>
          <p:cNvSpPr>
            <a:spLocks noGrp="1"/>
          </p:cNvSpPr>
          <p:nvPr>
            <p:ph type="body" sz="half" idx="16"/>
            <p:custDataLst>
              <p:tags r:id="rId3"/>
            </p:custDataLst>
          </p:nvPr>
        </p:nvSpPr>
        <p:spPr/>
        <p:txBody>
          <a:bodyPr/>
          <a:lstStyle/>
          <a:p>
            <a:r>
              <a:rPr lang="fr-FR" dirty="0"/>
              <a:t>Préambule</a:t>
            </a:r>
          </a:p>
        </p:txBody>
      </p:sp>
      <p:sp>
        <p:nvSpPr>
          <p:cNvPr id="2" name="Espace réservé du texte 3">
            <a:extLst>
              <a:ext uri="{FF2B5EF4-FFF2-40B4-BE49-F238E27FC236}">
                <a16:creationId xmlns:a16="http://schemas.microsoft.com/office/drawing/2014/main" id="{1E024099-A15D-94DB-0991-3116B185BD5A}"/>
              </a:ext>
            </a:extLst>
          </p:cNvPr>
          <p:cNvSpPr txBox="1">
            <a:spLocks/>
          </p:cNvSpPr>
          <p:nvPr>
            <p:custDataLst>
              <p:tags r:id="rId4"/>
            </p:custDataLst>
          </p:nvPr>
        </p:nvSpPr>
        <p:spPr>
          <a:xfrm>
            <a:off x="592422" y="3950551"/>
            <a:ext cx="8848683" cy="36223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dirty="0"/>
              <a:t>Avant tout, nous vous recommandons :</a:t>
            </a:r>
          </a:p>
        </p:txBody>
      </p:sp>
      <p:sp>
        <p:nvSpPr>
          <p:cNvPr id="7" name="Espace réservé du texte 3">
            <a:extLst>
              <a:ext uri="{FF2B5EF4-FFF2-40B4-BE49-F238E27FC236}">
                <a16:creationId xmlns:a16="http://schemas.microsoft.com/office/drawing/2014/main" id="{F83B68AE-27D6-D87E-A837-E85F38F066AB}"/>
              </a:ext>
            </a:extLst>
          </p:cNvPr>
          <p:cNvSpPr txBox="1">
            <a:spLocks/>
          </p:cNvSpPr>
          <p:nvPr>
            <p:custDataLst>
              <p:tags r:id="rId5"/>
            </p:custDataLst>
          </p:nvPr>
        </p:nvSpPr>
        <p:spPr>
          <a:xfrm>
            <a:off x="592422" y="1070821"/>
            <a:ext cx="8848683" cy="362230"/>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dirty="0">
                <a:latin typeface="Century Gothic"/>
              </a:rPr>
              <a:t>À savoir :</a:t>
            </a:r>
          </a:p>
        </p:txBody>
      </p:sp>
      <p:sp>
        <p:nvSpPr>
          <p:cNvPr id="8" name="Rectangle 7">
            <a:extLst>
              <a:ext uri="{FF2B5EF4-FFF2-40B4-BE49-F238E27FC236}">
                <a16:creationId xmlns:a16="http://schemas.microsoft.com/office/drawing/2014/main" id="{16C0A16D-E161-BBEE-BE82-8677C3D9AC3D}"/>
              </a:ext>
            </a:extLst>
          </p:cNvPr>
          <p:cNvSpPr/>
          <p:nvPr/>
        </p:nvSpPr>
        <p:spPr>
          <a:xfrm>
            <a:off x="9538606" y="6164035"/>
            <a:ext cx="2041071" cy="44903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30397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5E194C00-AADC-F5DC-B00E-28F1AFC11F4C}"/>
              </a:ext>
            </a:extLst>
          </p:cNvPr>
          <p:cNvSpPr>
            <a:spLocks noGrp="1"/>
          </p:cNvSpPr>
          <p:nvPr>
            <p:ph type="body" sz="half" idx="17"/>
            <p:custDataLst>
              <p:tags r:id="rId1"/>
            </p:custDataLst>
          </p:nvPr>
        </p:nvSpPr>
        <p:spPr>
          <a:xfrm>
            <a:off x="1064593" y="1743643"/>
            <a:ext cx="6234589" cy="458681"/>
          </a:xfrm>
        </p:spPr>
        <p:txBody>
          <a:bodyPr/>
          <a:lstStyle/>
          <a:p>
            <a:r>
              <a:rPr lang="fr-FR" sz="1600" b="1" dirty="0">
                <a:solidFill>
                  <a:srgbClr val="751E51"/>
                </a:solidFill>
              </a:rPr>
              <a:t>L’affiliation d’une personne morale (association, entreprise, collectivité territoriale, entreprise individuelle, etc.)</a:t>
            </a:r>
          </a:p>
          <a:p>
            <a:endParaRPr lang="fr-FR" dirty="0"/>
          </a:p>
        </p:txBody>
      </p:sp>
      <p:sp>
        <p:nvSpPr>
          <p:cNvPr id="4" name="Espace réservé du texte 3">
            <a:extLst>
              <a:ext uri="{FF2B5EF4-FFF2-40B4-BE49-F238E27FC236}">
                <a16:creationId xmlns:a16="http://schemas.microsoft.com/office/drawing/2014/main" id="{CF2EF18A-793D-A1AC-0058-1A615E48B180}"/>
              </a:ext>
            </a:extLst>
          </p:cNvPr>
          <p:cNvSpPr>
            <a:spLocks noGrp="1"/>
          </p:cNvSpPr>
          <p:nvPr>
            <p:ph type="body" sz="half" idx="2"/>
            <p:custDataLst>
              <p:tags r:id="rId2"/>
            </p:custDataLst>
          </p:nvPr>
        </p:nvSpPr>
        <p:spPr>
          <a:xfrm>
            <a:off x="2737231" y="2344564"/>
            <a:ext cx="5319649" cy="1696026"/>
          </a:xfrm>
        </p:spPr>
        <p:txBody>
          <a:bodyPr>
            <a:normAutofit fontScale="77500" lnSpcReduction="20000"/>
          </a:bodyPr>
          <a:lstStyle/>
          <a:p>
            <a:pPr marL="171450" indent="-171450">
              <a:buClr>
                <a:schemeClr val="accent2">
                  <a:lumMod val="90000"/>
                  <a:lumOff val="10000"/>
                </a:schemeClr>
              </a:buClr>
              <a:buFont typeface="Wingdings" panose="05000000000000000000" pitchFamily="2" charset="2"/>
              <a:buChar char="Ü"/>
            </a:pPr>
            <a:r>
              <a:rPr lang="fr-FR" sz="1400" dirty="0">
                <a:solidFill>
                  <a:srgbClr val="651E4E"/>
                </a:solidFill>
                <a:hlinkClick r:id="rId12" action="ppaction://hlinksldjump"/>
              </a:rPr>
              <a:t>L’accès au formulaire d’affiliation (première fois et renouvellement)</a:t>
            </a:r>
            <a:endParaRPr lang="fr-FR" sz="1400" dirty="0">
              <a:solidFill>
                <a:srgbClr val="651E4E"/>
              </a:solidFill>
            </a:endParaRPr>
          </a:p>
          <a:p>
            <a:pPr marL="171450" indent="-171450">
              <a:buClr>
                <a:schemeClr val="accent2">
                  <a:lumMod val="90000"/>
                  <a:lumOff val="10000"/>
                </a:schemeClr>
              </a:buClr>
              <a:buFont typeface="Wingdings" panose="05000000000000000000" pitchFamily="2" charset="2"/>
              <a:buChar char="Ü"/>
            </a:pPr>
            <a:r>
              <a:rPr lang="fr-FR" sz="1400" dirty="0">
                <a:solidFill>
                  <a:srgbClr val="651E4E"/>
                </a:solidFill>
                <a:hlinkClick r:id="rId13" action="ppaction://hlinksldjump"/>
              </a:rPr>
              <a:t>Le formulaire de demande – personne morale</a:t>
            </a:r>
            <a:endParaRPr lang="fr-FR" sz="1400" dirty="0">
              <a:solidFill>
                <a:srgbClr val="651E4E"/>
              </a:solidFill>
            </a:endParaRPr>
          </a:p>
          <a:p>
            <a:pPr marL="171450" indent="-171450">
              <a:buClr>
                <a:schemeClr val="accent2">
                  <a:lumMod val="90000"/>
                  <a:lumOff val="10000"/>
                </a:schemeClr>
              </a:buClr>
              <a:buFont typeface="Wingdings" panose="05000000000000000000" pitchFamily="2" charset="2"/>
              <a:buChar char=""/>
            </a:pPr>
            <a:r>
              <a:rPr lang="fr-FR" sz="1400" dirty="0">
                <a:solidFill>
                  <a:srgbClr val="00364B"/>
                </a:solidFill>
                <a:hlinkClick r:id="rId13" action="ppaction://hlinksldjump">
                  <a:extLst>
                    <a:ext uri="{A12FA001-AC4F-418D-AE19-62706E023703}">
                      <ahyp:hlinkClr xmlns:ahyp="http://schemas.microsoft.com/office/drawing/2018/hyperlinkcolor" val="tx"/>
                    </a:ext>
                  </a:extLst>
                </a:hlinkClick>
              </a:rPr>
              <a:t>Préparer l’affiliation au CNM – données à renseigner</a:t>
            </a:r>
            <a:endParaRPr lang="fr-FR" sz="1400" dirty="0">
              <a:solidFill>
                <a:srgbClr val="00364B"/>
              </a:solidFill>
            </a:endParaRPr>
          </a:p>
          <a:p>
            <a:pPr marL="171450" indent="-171450">
              <a:buClr>
                <a:schemeClr val="accent2">
                  <a:lumMod val="90000"/>
                  <a:lumOff val="10000"/>
                </a:schemeClr>
              </a:buClr>
              <a:buFont typeface="Wingdings" panose="05000000000000000000" pitchFamily="2" charset="2"/>
              <a:buChar char=""/>
            </a:pPr>
            <a:r>
              <a:rPr lang="fr-FR" sz="1400" dirty="0">
                <a:solidFill>
                  <a:srgbClr val="651E4E"/>
                </a:solidFill>
                <a:hlinkClick r:id="rId14" action="ppaction://hlinksldjump"/>
              </a:rPr>
              <a:t>Préparer l’affiliation au CNM – pièces justificatives 1/4</a:t>
            </a:r>
            <a:endParaRPr lang="fr-FR" sz="1400" dirty="0">
              <a:solidFill>
                <a:srgbClr val="651E4E"/>
              </a:solidFill>
            </a:endParaRPr>
          </a:p>
          <a:p>
            <a:pPr marL="171450" indent="-171450">
              <a:buClr>
                <a:schemeClr val="accent2">
                  <a:lumMod val="90000"/>
                  <a:lumOff val="10000"/>
                </a:schemeClr>
              </a:buClr>
              <a:buFont typeface="Wingdings" panose="05000000000000000000" pitchFamily="2" charset="2"/>
              <a:buChar char=""/>
            </a:pPr>
            <a:r>
              <a:rPr lang="fr-FR" sz="1400" dirty="0">
                <a:solidFill>
                  <a:srgbClr val="651E4E"/>
                </a:solidFill>
                <a:hlinkClick r:id="rId15" action="ppaction://hlinksldjump"/>
              </a:rPr>
              <a:t>Préparer l’affiliation au CNM – pièces justificatives 2/4</a:t>
            </a:r>
            <a:endParaRPr lang="fr-FR" sz="1400" dirty="0">
              <a:solidFill>
                <a:srgbClr val="651E4E"/>
              </a:solidFill>
            </a:endParaRPr>
          </a:p>
          <a:p>
            <a:pPr marL="171450" indent="-171450">
              <a:buClr>
                <a:schemeClr val="accent2">
                  <a:lumMod val="90000"/>
                  <a:lumOff val="10000"/>
                </a:schemeClr>
              </a:buClr>
              <a:buFont typeface="Wingdings" panose="05000000000000000000" pitchFamily="2" charset="2"/>
              <a:buChar char=""/>
            </a:pPr>
            <a:r>
              <a:rPr lang="fr-FR" sz="1400" dirty="0">
                <a:solidFill>
                  <a:srgbClr val="651E4E"/>
                </a:solidFill>
                <a:hlinkClick r:id="rId16" action="ppaction://hlinksldjump"/>
              </a:rPr>
              <a:t>Préparer l’affiliation au CNM – pièces justificatives 3/4</a:t>
            </a:r>
            <a:endParaRPr lang="fr-FR" sz="1400" dirty="0">
              <a:solidFill>
                <a:srgbClr val="651E4E"/>
              </a:solidFill>
            </a:endParaRPr>
          </a:p>
          <a:p>
            <a:pPr marL="171450" indent="-171450">
              <a:buClr>
                <a:schemeClr val="accent2">
                  <a:lumMod val="90000"/>
                  <a:lumOff val="10000"/>
                </a:schemeClr>
              </a:buClr>
              <a:buFont typeface="Wingdings" panose="05000000000000000000" pitchFamily="2" charset="2"/>
              <a:buChar char=""/>
            </a:pPr>
            <a:r>
              <a:rPr lang="fr-FR" sz="1400" dirty="0">
                <a:solidFill>
                  <a:srgbClr val="651E4E"/>
                </a:solidFill>
                <a:hlinkClick r:id="rId17" action="ppaction://hlinksldjump"/>
              </a:rPr>
              <a:t>Préparer l’affiliation au CNM – pièces justificatives 4/4</a:t>
            </a:r>
            <a:endParaRPr lang="fr-FR" sz="1400" dirty="0">
              <a:solidFill>
                <a:srgbClr val="651E4E"/>
              </a:solidFill>
            </a:endParaRPr>
          </a:p>
          <a:p>
            <a:pPr marL="171450" indent="-171450">
              <a:buClr>
                <a:schemeClr val="accent2">
                  <a:lumMod val="90000"/>
                  <a:lumOff val="10000"/>
                </a:schemeClr>
              </a:buClr>
              <a:buFont typeface="Wingdings" panose="05000000000000000000" pitchFamily="2" charset="2"/>
              <a:buChar char=""/>
            </a:pPr>
            <a:endParaRPr lang="fr-FR" sz="1400" dirty="0">
              <a:solidFill>
                <a:srgbClr val="651E4E"/>
              </a:solidFill>
            </a:endParaRPr>
          </a:p>
          <a:p>
            <a:pPr marL="171450" indent="-171450">
              <a:buClr>
                <a:schemeClr val="accent2">
                  <a:lumMod val="90000"/>
                  <a:lumOff val="10000"/>
                </a:schemeClr>
              </a:buClr>
              <a:buFont typeface="Wingdings" panose="05000000000000000000" pitchFamily="2" charset="2"/>
              <a:buChar char=""/>
            </a:pPr>
            <a:endParaRPr lang="fr-FR" sz="1400" dirty="0">
              <a:solidFill>
                <a:srgbClr val="651E4E"/>
              </a:solidFill>
            </a:endParaRPr>
          </a:p>
          <a:p>
            <a:pPr marL="171450" indent="-171450">
              <a:buClr>
                <a:schemeClr val="accent2">
                  <a:lumMod val="90000"/>
                  <a:lumOff val="10000"/>
                </a:schemeClr>
              </a:buClr>
              <a:buFont typeface="Wingdings" panose="05000000000000000000" pitchFamily="2" charset="2"/>
              <a:buChar char=""/>
            </a:pPr>
            <a:endParaRPr lang="fr-FR" dirty="0"/>
          </a:p>
          <a:p>
            <a:endParaRPr lang="fr-FR" dirty="0"/>
          </a:p>
          <a:p>
            <a:endParaRPr lang="fr-FR" dirty="0"/>
          </a:p>
          <a:p>
            <a:endParaRPr lang="fr-FR" dirty="0"/>
          </a:p>
        </p:txBody>
      </p:sp>
      <p:sp>
        <p:nvSpPr>
          <p:cNvPr id="6" name="Espace réservé du texte 5">
            <a:extLst>
              <a:ext uri="{FF2B5EF4-FFF2-40B4-BE49-F238E27FC236}">
                <a16:creationId xmlns:a16="http://schemas.microsoft.com/office/drawing/2014/main" id="{1F516663-282E-DB78-2F47-E7E4507BBBA3}"/>
              </a:ext>
            </a:extLst>
          </p:cNvPr>
          <p:cNvSpPr>
            <a:spLocks noGrp="1"/>
          </p:cNvSpPr>
          <p:nvPr>
            <p:ph type="body" sz="half" idx="16"/>
            <p:custDataLst>
              <p:tags r:id="rId3"/>
            </p:custDataLst>
          </p:nvPr>
        </p:nvSpPr>
        <p:spPr/>
        <p:txBody>
          <a:bodyPr/>
          <a:lstStyle/>
          <a:p>
            <a:r>
              <a:rPr lang="fr-FR" dirty="0"/>
              <a:t>Sommaire</a:t>
            </a:r>
          </a:p>
        </p:txBody>
      </p:sp>
      <p:sp>
        <p:nvSpPr>
          <p:cNvPr id="8" name="Espace réservé du texte 7">
            <a:extLst>
              <a:ext uri="{FF2B5EF4-FFF2-40B4-BE49-F238E27FC236}">
                <a16:creationId xmlns:a16="http://schemas.microsoft.com/office/drawing/2014/main" id="{0399D123-036D-2090-AF15-25A65E5EF621}"/>
              </a:ext>
            </a:extLst>
          </p:cNvPr>
          <p:cNvSpPr>
            <a:spLocks noGrp="1"/>
          </p:cNvSpPr>
          <p:nvPr>
            <p:ph type="body" sz="half" idx="19"/>
            <p:custDataLst>
              <p:tags r:id="rId4"/>
            </p:custDataLst>
          </p:nvPr>
        </p:nvSpPr>
        <p:spPr>
          <a:xfrm>
            <a:off x="2759712" y="4669423"/>
            <a:ext cx="5476374" cy="458682"/>
          </a:xfrm>
        </p:spPr>
        <p:txBody>
          <a:bodyPr>
            <a:noAutofit/>
          </a:bodyPr>
          <a:lstStyle/>
          <a:p>
            <a:pPr marL="171450" indent="-171450">
              <a:buClr>
                <a:srgbClr val="005668"/>
              </a:buClr>
              <a:buFont typeface="Wingdings" panose="05000000000000000000" pitchFamily="2" charset="2"/>
              <a:buChar char="Ü"/>
            </a:pPr>
            <a:r>
              <a:rPr lang="fr-FR" dirty="0">
                <a:hlinkClick r:id="rId18" action="ppaction://hlinksldjump"/>
              </a:rPr>
              <a:t>L’accès au formulaire d’affiliation </a:t>
            </a:r>
            <a:endParaRPr lang="fr-FR" dirty="0"/>
          </a:p>
          <a:p>
            <a:pPr marL="171450" indent="-171450">
              <a:buClr>
                <a:srgbClr val="005668"/>
              </a:buClr>
              <a:buFont typeface="Wingdings" panose="05000000000000000000" pitchFamily="2" charset="2"/>
              <a:buChar char="Ü"/>
            </a:pPr>
            <a:r>
              <a:rPr lang="fr-FR" dirty="0">
                <a:hlinkClick r:id="rId19" action="ppaction://hlinksldjump"/>
              </a:rPr>
              <a:t>Le formulaire de demande – personne physique</a:t>
            </a:r>
            <a:endParaRPr lang="fr-FR" dirty="0"/>
          </a:p>
        </p:txBody>
      </p:sp>
      <p:grpSp>
        <p:nvGrpSpPr>
          <p:cNvPr id="11" name="Groupe 10">
            <a:extLst>
              <a:ext uri="{FF2B5EF4-FFF2-40B4-BE49-F238E27FC236}">
                <a16:creationId xmlns:a16="http://schemas.microsoft.com/office/drawing/2014/main" id="{3A1CACBE-7CAC-6DED-E576-69E268F2C71A}"/>
              </a:ext>
            </a:extLst>
          </p:cNvPr>
          <p:cNvGrpSpPr/>
          <p:nvPr>
            <p:custDataLst>
              <p:tags r:id="rId5"/>
            </p:custDataLst>
          </p:nvPr>
        </p:nvGrpSpPr>
        <p:grpSpPr>
          <a:xfrm>
            <a:off x="676417" y="1727042"/>
            <a:ext cx="374057" cy="366750"/>
            <a:chOff x="3174642" y="4732993"/>
            <a:chExt cx="1114022" cy="1120462"/>
          </a:xfrm>
        </p:grpSpPr>
        <p:sp>
          <p:nvSpPr>
            <p:cNvPr id="12" name="Ellipse 11">
              <a:extLst>
                <a:ext uri="{FF2B5EF4-FFF2-40B4-BE49-F238E27FC236}">
                  <a16:creationId xmlns:a16="http://schemas.microsoft.com/office/drawing/2014/main" id="{2F9B558C-AB9B-01EC-2A84-B5DF4F756881}"/>
                </a:ext>
              </a:extLst>
            </p:cNvPr>
            <p:cNvSpPr/>
            <p:nvPr/>
          </p:nvSpPr>
          <p:spPr>
            <a:xfrm>
              <a:off x="3174642" y="4732993"/>
              <a:ext cx="1114022" cy="1120462"/>
            </a:xfrm>
            <a:prstGeom prst="ellipse">
              <a:avLst/>
            </a:prstGeom>
            <a:solidFill>
              <a:srgbClr val="751E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3" name="Graphique 12" descr="Badge 1 avec un remplissage uni">
              <a:extLst>
                <a:ext uri="{FF2B5EF4-FFF2-40B4-BE49-F238E27FC236}">
                  <a16:creationId xmlns:a16="http://schemas.microsoft.com/office/drawing/2014/main" id="{587CE0DA-7268-A62F-1640-9D0AAF0A13C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3274453" y="4836024"/>
              <a:ext cx="914400" cy="914400"/>
            </a:xfrm>
            <a:prstGeom prst="rect">
              <a:avLst/>
            </a:prstGeom>
          </p:spPr>
        </p:pic>
      </p:grpSp>
      <p:sp>
        <p:nvSpPr>
          <p:cNvPr id="10" name="Espace réservé du texte 2">
            <a:extLst>
              <a:ext uri="{FF2B5EF4-FFF2-40B4-BE49-F238E27FC236}">
                <a16:creationId xmlns:a16="http://schemas.microsoft.com/office/drawing/2014/main" id="{31CD628F-29F1-C694-FC28-F92D1D39D66E}"/>
              </a:ext>
            </a:extLst>
          </p:cNvPr>
          <p:cNvSpPr txBox="1">
            <a:spLocks/>
          </p:cNvSpPr>
          <p:nvPr>
            <p:custDataLst>
              <p:tags r:id="rId6"/>
            </p:custDataLst>
          </p:nvPr>
        </p:nvSpPr>
        <p:spPr>
          <a:xfrm>
            <a:off x="1099496" y="4033667"/>
            <a:ext cx="5948015" cy="45868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b="1" i="1" kern="1200">
                <a:solidFill>
                  <a:srgbClr val="441435"/>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1600" b="1" dirty="0">
                <a:solidFill>
                  <a:srgbClr val="005668"/>
                </a:solidFill>
              </a:rPr>
              <a:t>L’affiliation d’une personne physique (auteur, autrice, compositeur, compositrice)</a:t>
            </a:r>
          </a:p>
          <a:p>
            <a:r>
              <a:rPr lang="fr-FR" sz="1600" b="1" dirty="0">
                <a:solidFill>
                  <a:srgbClr val="005668"/>
                </a:solidFill>
              </a:rPr>
              <a:t> </a:t>
            </a:r>
          </a:p>
        </p:txBody>
      </p:sp>
      <p:grpSp>
        <p:nvGrpSpPr>
          <p:cNvPr id="14" name="Groupe 13">
            <a:extLst>
              <a:ext uri="{FF2B5EF4-FFF2-40B4-BE49-F238E27FC236}">
                <a16:creationId xmlns:a16="http://schemas.microsoft.com/office/drawing/2014/main" id="{FE1658E2-621D-E5EB-66E6-0E8B33370677}"/>
              </a:ext>
            </a:extLst>
          </p:cNvPr>
          <p:cNvGrpSpPr/>
          <p:nvPr>
            <p:custDataLst>
              <p:tags r:id="rId7"/>
            </p:custDataLst>
          </p:nvPr>
        </p:nvGrpSpPr>
        <p:grpSpPr>
          <a:xfrm>
            <a:off x="676417" y="3991910"/>
            <a:ext cx="364676" cy="366750"/>
            <a:chOff x="5632360" y="4732993"/>
            <a:chExt cx="1114022" cy="1120462"/>
          </a:xfrm>
        </p:grpSpPr>
        <p:sp>
          <p:nvSpPr>
            <p:cNvPr id="15" name="Ellipse 14">
              <a:extLst>
                <a:ext uri="{FF2B5EF4-FFF2-40B4-BE49-F238E27FC236}">
                  <a16:creationId xmlns:a16="http://schemas.microsoft.com/office/drawing/2014/main" id="{12B66633-8887-54A7-E3EF-75E7B39D6D55}"/>
                </a:ext>
              </a:extLst>
            </p:cNvPr>
            <p:cNvSpPr/>
            <p:nvPr/>
          </p:nvSpPr>
          <p:spPr>
            <a:xfrm>
              <a:off x="5632360" y="4732993"/>
              <a:ext cx="1114022" cy="1120462"/>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6" name="Graphique 15" descr="Badge avec un remplissage uni">
              <a:extLst>
                <a:ext uri="{FF2B5EF4-FFF2-40B4-BE49-F238E27FC236}">
                  <a16:creationId xmlns:a16="http://schemas.microsoft.com/office/drawing/2014/main" id="{4F0CAED9-0091-74BD-B020-BBF47E9D5D7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5718626" y="4836024"/>
              <a:ext cx="914401" cy="914401"/>
            </a:xfrm>
            <a:prstGeom prst="rect">
              <a:avLst/>
            </a:prstGeom>
          </p:spPr>
        </p:pic>
      </p:grpSp>
      <p:sp>
        <p:nvSpPr>
          <p:cNvPr id="2" name="Espace réservé du texte 3">
            <a:extLst>
              <a:ext uri="{FF2B5EF4-FFF2-40B4-BE49-F238E27FC236}">
                <a16:creationId xmlns:a16="http://schemas.microsoft.com/office/drawing/2014/main" id="{BF5AF5D9-9D9E-BBA2-5558-E1093E76768E}"/>
              </a:ext>
            </a:extLst>
          </p:cNvPr>
          <p:cNvSpPr txBox="1">
            <a:spLocks/>
          </p:cNvSpPr>
          <p:nvPr>
            <p:custDataLst>
              <p:tags r:id="rId8"/>
            </p:custDataLst>
          </p:nvPr>
        </p:nvSpPr>
        <p:spPr>
          <a:xfrm>
            <a:off x="2737231" y="1121172"/>
            <a:ext cx="5476374" cy="36193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tx1"/>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171450" indent="-171450">
              <a:buClr>
                <a:schemeClr val="accent2">
                  <a:lumMod val="90000"/>
                  <a:lumOff val="10000"/>
                </a:schemeClr>
              </a:buClr>
              <a:buFont typeface="Wingdings" panose="05000000000000000000" pitchFamily="2" charset="2"/>
              <a:buChar char="Ü"/>
            </a:pPr>
            <a:r>
              <a:rPr lang="fr-FR" dirty="0">
                <a:hlinkClick r:id="rId22" action="ppaction://hlinksldjump"/>
              </a:rPr>
              <a:t>Informations générales sur l’affiliation </a:t>
            </a:r>
            <a:endParaRPr lang="fr-FR" dirty="0"/>
          </a:p>
          <a:p>
            <a:endParaRPr lang="fr-FR" dirty="0"/>
          </a:p>
          <a:p>
            <a:endParaRPr lang="fr-FR" dirty="0"/>
          </a:p>
        </p:txBody>
      </p:sp>
      <p:sp>
        <p:nvSpPr>
          <p:cNvPr id="5" name="Espace réservé du texte 3">
            <a:extLst>
              <a:ext uri="{FF2B5EF4-FFF2-40B4-BE49-F238E27FC236}">
                <a16:creationId xmlns:a16="http://schemas.microsoft.com/office/drawing/2014/main" id="{89C88F99-A39A-CEF0-BE76-D4AFF5391E7D}"/>
              </a:ext>
            </a:extLst>
          </p:cNvPr>
          <p:cNvSpPr txBox="1">
            <a:spLocks/>
          </p:cNvSpPr>
          <p:nvPr>
            <p:custDataLst>
              <p:tags r:id="rId9"/>
            </p:custDataLst>
          </p:nvPr>
        </p:nvSpPr>
        <p:spPr>
          <a:xfrm>
            <a:off x="2759712" y="5661692"/>
            <a:ext cx="5476374" cy="36193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tx1"/>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171450" indent="-171450">
              <a:buClr>
                <a:schemeClr val="accent2">
                  <a:lumMod val="90000"/>
                  <a:lumOff val="10000"/>
                </a:schemeClr>
              </a:buClr>
              <a:buFont typeface="Wingdings" panose="05000000000000000000" pitchFamily="2" charset="2"/>
              <a:buChar char="Ü"/>
            </a:pPr>
            <a:r>
              <a:rPr lang="fr-FR" dirty="0">
                <a:hlinkClick r:id="rId23" action="ppaction://hlinksldjump"/>
              </a:rPr>
              <a:t>La notification d’affiliation</a:t>
            </a:r>
            <a:endParaRPr lang="fr-FR" dirty="0"/>
          </a:p>
          <a:p>
            <a:endParaRPr lang="fr-FR" dirty="0"/>
          </a:p>
          <a:p>
            <a:endParaRPr lang="fr-FR" dirty="0"/>
          </a:p>
        </p:txBody>
      </p:sp>
      <p:sp>
        <p:nvSpPr>
          <p:cNvPr id="7" name="Espace réservé du texte 2">
            <a:extLst>
              <a:ext uri="{FF2B5EF4-FFF2-40B4-BE49-F238E27FC236}">
                <a16:creationId xmlns:a16="http://schemas.microsoft.com/office/drawing/2014/main" id="{DF01B5FD-6556-D9E7-AD0A-E32D0CCD75DE}"/>
              </a:ext>
            </a:extLst>
          </p:cNvPr>
          <p:cNvSpPr txBox="1">
            <a:spLocks/>
          </p:cNvSpPr>
          <p:nvPr/>
        </p:nvSpPr>
        <p:spPr>
          <a:xfrm>
            <a:off x="2971130" y="6370242"/>
            <a:ext cx="1508095" cy="45868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b="1" i="1" kern="1200">
                <a:solidFill>
                  <a:srgbClr val="441435"/>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dirty="0">
                <a:solidFill>
                  <a:schemeClr val="tx1"/>
                </a:solidFill>
                <a:hlinkClick r:id="rId24" action="ppaction://hlinksldjump"/>
              </a:rPr>
              <a:t>FAQ</a:t>
            </a:r>
            <a:endParaRPr lang="fr-FR" sz="1600" b="1" dirty="0">
              <a:solidFill>
                <a:schemeClr val="tx1"/>
              </a:solidFill>
            </a:endParaRPr>
          </a:p>
        </p:txBody>
      </p:sp>
    </p:spTree>
    <p:extLst>
      <p:ext uri="{BB962C8B-B14F-4D97-AF65-F5344CB8AC3E}">
        <p14:creationId xmlns:p14="http://schemas.microsoft.com/office/powerpoint/2010/main" val="12932478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7A8E510A-3728-889B-1CC8-936D0BEDDD9D}"/>
              </a:ext>
            </a:extLst>
          </p:cNvPr>
          <p:cNvSpPr>
            <a:spLocks noGrp="1"/>
          </p:cNvSpPr>
          <p:nvPr>
            <p:ph type="body" sz="half" idx="2"/>
            <p:custDataLst>
              <p:tags r:id="rId1"/>
            </p:custDataLst>
          </p:nvPr>
        </p:nvSpPr>
        <p:spPr>
          <a:xfrm>
            <a:off x="2721448" y="1788606"/>
            <a:ext cx="8848684" cy="4793063"/>
          </a:xfrm>
        </p:spPr>
        <p:txBody>
          <a:bodyPr>
            <a:normAutofit/>
          </a:bodyPr>
          <a:lstStyle/>
          <a:p>
            <a:pPr>
              <a:lnSpc>
                <a:spcPct val="120000"/>
              </a:lnSpc>
              <a:spcBef>
                <a:spcPts val="0"/>
              </a:spcBef>
            </a:pPr>
            <a:r>
              <a:rPr lang="fr-FR" sz="1400" b="1" i="0" dirty="0">
                <a:solidFill>
                  <a:schemeClr val="accent2"/>
                </a:solidFill>
                <a:effectLst/>
                <a:latin typeface="Century Gothic" panose="020B0502020202020204" pitchFamily="34" charset="0"/>
              </a:rPr>
              <a:t>Comment ?</a:t>
            </a:r>
          </a:p>
          <a:p>
            <a:pPr>
              <a:lnSpc>
                <a:spcPct val="120000"/>
              </a:lnSpc>
              <a:spcBef>
                <a:spcPts val="0"/>
              </a:spcBef>
            </a:pPr>
            <a:r>
              <a:rPr lang="fr-FR" sz="1300" dirty="0">
                <a:latin typeface="Century Gothic" panose="020B0502020202020204" pitchFamily="34" charset="0"/>
              </a:rPr>
              <a:t>En ligne depuis </a:t>
            </a:r>
            <a:r>
              <a:rPr lang="fr-FR" sz="1300" b="0" i="0" dirty="0">
                <a:effectLst/>
                <a:latin typeface="Century Gothic" panose="020B0502020202020204" pitchFamily="34" charset="0"/>
              </a:rPr>
              <a:t>la plateforme </a:t>
            </a:r>
            <a:r>
              <a:rPr lang="fr-FR" sz="1300" b="0" i="0" dirty="0">
                <a:effectLst/>
                <a:latin typeface="Century Gothic" panose="020B0502020202020204" pitchFamily="34" charset="0"/>
                <a:hlinkClick r:id="rId6"/>
              </a:rPr>
              <a:t>monespacepro.cnm.fr</a:t>
            </a:r>
            <a:endParaRPr lang="fr-FR" sz="1300" b="0" i="0" dirty="0">
              <a:effectLst/>
              <a:latin typeface="Century Gothic" panose="020B0502020202020204" pitchFamily="34" charset="0"/>
            </a:endParaRPr>
          </a:p>
          <a:p>
            <a:pPr>
              <a:lnSpc>
                <a:spcPct val="120000"/>
              </a:lnSpc>
              <a:spcBef>
                <a:spcPts val="0"/>
              </a:spcBef>
            </a:pPr>
            <a:endParaRPr lang="fr-FR" sz="1300" b="0" i="0" dirty="0">
              <a:effectLst/>
              <a:latin typeface="Century Gothic" panose="020B0502020202020204" pitchFamily="34" charset="0"/>
            </a:endParaRPr>
          </a:p>
          <a:p>
            <a:pPr>
              <a:lnSpc>
                <a:spcPct val="120000"/>
              </a:lnSpc>
              <a:spcBef>
                <a:spcPts val="0"/>
              </a:spcBef>
            </a:pPr>
            <a:r>
              <a:rPr lang="fr-FR" sz="1400" b="1" dirty="0">
                <a:solidFill>
                  <a:schemeClr val="accent2"/>
                </a:solidFill>
              </a:rPr>
              <a:t>Combien ça coûte ?</a:t>
            </a:r>
          </a:p>
          <a:p>
            <a:pPr>
              <a:lnSpc>
                <a:spcPct val="120000"/>
              </a:lnSpc>
              <a:spcBef>
                <a:spcPts val="0"/>
              </a:spcBef>
            </a:pPr>
            <a:r>
              <a:rPr lang="fr-FR" sz="1300" b="0" i="0" dirty="0">
                <a:effectLst/>
                <a:latin typeface="Century Gothic" panose="020B0502020202020204" pitchFamily="34" charset="0"/>
              </a:rPr>
              <a:t>Gratuit </a:t>
            </a:r>
          </a:p>
          <a:p>
            <a:pPr>
              <a:lnSpc>
                <a:spcPct val="120000"/>
              </a:lnSpc>
              <a:spcBef>
                <a:spcPts val="0"/>
              </a:spcBef>
            </a:pPr>
            <a:r>
              <a:rPr lang="fr-FR" sz="1300" b="0" i="1" dirty="0">
                <a:effectLst/>
                <a:latin typeface="Century Gothic" panose="020B0502020202020204" pitchFamily="34" charset="0"/>
              </a:rPr>
              <a:t>(hors coût de formation à la lutte contre les VHSS demandé en n+1 pour toute personne morale et entrepreneur individuel, consulter les </a:t>
            </a:r>
            <a:r>
              <a:rPr lang="fr-FR" sz="1300" b="0" i="1" dirty="0">
                <a:effectLst/>
                <a:latin typeface="Century Gothic" panose="020B0502020202020204" pitchFamily="34" charset="0"/>
                <a:hlinkClick r:id="rId7"/>
              </a:rPr>
              <a:t>modalités </a:t>
            </a:r>
            <a:r>
              <a:rPr lang="fr-FR" sz="1300" i="1" dirty="0"/>
              <a:t>de prise en charge). </a:t>
            </a:r>
            <a:endParaRPr lang="fr-FR" sz="1300" b="0" i="1" dirty="0">
              <a:effectLst/>
              <a:latin typeface="Century Gothic" panose="020B0502020202020204" pitchFamily="34" charset="0"/>
            </a:endParaRPr>
          </a:p>
          <a:p>
            <a:pPr>
              <a:lnSpc>
                <a:spcPct val="120000"/>
              </a:lnSpc>
              <a:spcBef>
                <a:spcPts val="0"/>
              </a:spcBef>
            </a:pPr>
            <a:endParaRPr lang="fr-FR" sz="1300" b="0" i="1" dirty="0">
              <a:effectLst/>
              <a:latin typeface="Century Gothic" panose="020B0502020202020204" pitchFamily="34" charset="0"/>
            </a:endParaRPr>
          </a:p>
          <a:p>
            <a:pPr>
              <a:lnSpc>
                <a:spcPct val="130000"/>
              </a:lnSpc>
              <a:spcBef>
                <a:spcPts val="0"/>
              </a:spcBef>
            </a:pPr>
            <a:r>
              <a:rPr lang="fr-FR" sz="1400" b="1" dirty="0">
                <a:solidFill>
                  <a:schemeClr val="accent2"/>
                </a:solidFill>
              </a:rPr>
              <a:t>Pourquoi ?</a:t>
            </a:r>
          </a:p>
          <a:p>
            <a:pPr>
              <a:lnSpc>
                <a:spcPct val="110000"/>
              </a:lnSpc>
              <a:spcBef>
                <a:spcPts val="0"/>
              </a:spcBef>
            </a:pPr>
            <a:r>
              <a:rPr lang="fr-FR" sz="1300" i="1" dirty="0">
                <a:effectLst/>
                <a:latin typeface="Century Gothic" panose="020B0502020202020204" pitchFamily="34" charset="0"/>
              </a:rPr>
              <a:t>Pour le CNM</a:t>
            </a:r>
          </a:p>
          <a:p>
            <a:pPr marL="285750" indent="-285750">
              <a:lnSpc>
                <a:spcPct val="110000"/>
              </a:lnSpc>
              <a:spcBef>
                <a:spcPts val="0"/>
              </a:spcBef>
              <a:buFont typeface="Wingdings" panose="05000000000000000000" pitchFamily="2" charset="2"/>
              <a:buChar char=""/>
            </a:pPr>
            <a:r>
              <a:rPr lang="fr-FR" sz="1300" b="0" i="0" dirty="0">
                <a:effectLst/>
                <a:latin typeface="Century Gothic" panose="020B0502020202020204" pitchFamily="34" charset="0"/>
              </a:rPr>
              <a:t>Contrôler la régularité de l’entreprise en termes de droit du travail et de ses obligations fiscales et sociales ;</a:t>
            </a:r>
          </a:p>
          <a:p>
            <a:pPr marL="285750" indent="-285750">
              <a:lnSpc>
                <a:spcPct val="110000"/>
              </a:lnSpc>
              <a:spcBef>
                <a:spcPts val="0"/>
              </a:spcBef>
              <a:buFont typeface="Wingdings" panose="05000000000000000000" pitchFamily="2" charset="2"/>
              <a:buChar char=""/>
            </a:pPr>
            <a:r>
              <a:rPr lang="fr-FR" sz="1300" dirty="0">
                <a:latin typeface="Century Gothic" panose="020B0502020202020204" pitchFamily="34" charset="0"/>
              </a:rPr>
              <a:t>Recueillir des données à visée d’observation du secteur.</a:t>
            </a:r>
          </a:p>
          <a:p>
            <a:pPr>
              <a:lnSpc>
                <a:spcPct val="110000"/>
              </a:lnSpc>
              <a:spcBef>
                <a:spcPts val="0"/>
              </a:spcBef>
            </a:pPr>
            <a:endParaRPr lang="fr-FR" sz="1300" b="0" i="1" dirty="0">
              <a:effectLst/>
              <a:latin typeface="Century Gothic" panose="020B0502020202020204" pitchFamily="34" charset="0"/>
            </a:endParaRPr>
          </a:p>
          <a:p>
            <a:pPr>
              <a:lnSpc>
                <a:spcPct val="110000"/>
              </a:lnSpc>
              <a:spcBef>
                <a:spcPts val="0"/>
              </a:spcBef>
            </a:pPr>
            <a:r>
              <a:rPr lang="fr-FR" sz="1300" b="0" i="1" dirty="0">
                <a:effectLst/>
                <a:latin typeface="Century Gothic" panose="020B0502020202020204" pitchFamily="34" charset="0"/>
              </a:rPr>
              <a:t>Pour </a:t>
            </a:r>
            <a:r>
              <a:rPr lang="fr-FR" sz="1300" i="1" dirty="0">
                <a:latin typeface="Century Gothic" panose="020B0502020202020204" pitchFamily="34" charset="0"/>
              </a:rPr>
              <a:t>les personnes ou structures porteuses de projets</a:t>
            </a:r>
            <a:endParaRPr lang="fr-FR" sz="1300" b="0" i="1" dirty="0">
              <a:effectLst/>
              <a:latin typeface="Century Gothic" panose="020B0502020202020204" pitchFamily="34" charset="0"/>
            </a:endParaRPr>
          </a:p>
          <a:p>
            <a:pPr marL="285750" indent="-285750">
              <a:lnSpc>
                <a:spcPct val="110000"/>
              </a:lnSpc>
              <a:spcBef>
                <a:spcPts val="0"/>
              </a:spcBef>
              <a:buFont typeface="Wingdings" panose="05000000000000000000" pitchFamily="2" charset="2"/>
              <a:buChar char=""/>
            </a:pPr>
            <a:r>
              <a:rPr lang="fr-FR" sz="1300" b="0" i="0" dirty="0">
                <a:effectLst/>
                <a:latin typeface="Century Gothic" panose="020B0502020202020204" pitchFamily="34" charset="0"/>
              </a:rPr>
              <a:t>Déposer une demande auprès des programmes d’aides financières du CNM</a:t>
            </a:r>
          </a:p>
          <a:p>
            <a:pPr>
              <a:lnSpc>
                <a:spcPct val="110000"/>
              </a:lnSpc>
              <a:spcBef>
                <a:spcPts val="0"/>
              </a:spcBef>
            </a:pPr>
            <a:endParaRPr lang="fr-FR" sz="1300" b="0" i="0" dirty="0">
              <a:effectLst/>
              <a:latin typeface="Century Gothic" panose="020B0502020202020204" pitchFamily="34" charset="0"/>
            </a:endParaRPr>
          </a:p>
          <a:p>
            <a:pPr>
              <a:lnSpc>
                <a:spcPct val="120000"/>
              </a:lnSpc>
              <a:spcBef>
                <a:spcPts val="0"/>
              </a:spcBef>
            </a:pPr>
            <a:r>
              <a:rPr lang="fr-FR" sz="1300" b="1" i="0" u="sng" dirty="0">
                <a:effectLst/>
                <a:latin typeface="Century Gothic" panose="020B0502020202020204" pitchFamily="34" charset="0"/>
              </a:rPr>
              <a:t>L’affiliation est à renouveler tous les ans. </a:t>
            </a:r>
            <a:r>
              <a:rPr lang="fr-FR" sz="1300" b="1" u="sng" dirty="0">
                <a:latin typeface="Century Gothic" panose="020B0502020202020204" pitchFamily="34" charset="0"/>
              </a:rPr>
              <a:t>Elle n’est pas obligatoire dans le cadre d’une demande de crédit d’impôt.</a:t>
            </a:r>
          </a:p>
          <a:p>
            <a:endParaRPr lang="fr-FR" dirty="0"/>
          </a:p>
        </p:txBody>
      </p:sp>
      <p:sp>
        <p:nvSpPr>
          <p:cNvPr id="6" name="Espace réservé du texte 5">
            <a:extLst>
              <a:ext uri="{FF2B5EF4-FFF2-40B4-BE49-F238E27FC236}">
                <a16:creationId xmlns:a16="http://schemas.microsoft.com/office/drawing/2014/main" id="{32A2BAA3-29E4-0359-1AB8-7ED4186A6879}"/>
              </a:ext>
            </a:extLst>
          </p:cNvPr>
          <p:cNvSpPr>
            <a:spLocks noGrp="1"/>
          </p:cNvSpPr>
          <p:nvPr>
            <p:ph type="body" sz="half" idx="16"/>
            <p:custDataLst>
              <p:tags r:id="rId2"/>
            </p:custDataLst>
          </p:nvPr>
        </p:nvSpPr>
        <p:spPr>
          <a:xfrm>
            <a:off x="6167558" y="707327"/>
            <a:ext cx="4473645" cy="363494"/>
          </a:xfrm>
        </p:spPr>
        <p:txBody>
          <a:bodyPr>
            <a:normAutofit/>
          </a:bodyPr>
          <a:lstStyle/>
          <a:p>
            <a:r>
              <a:rPr lang="fr-FR" dirty="0"/>
              <a:t>Informations générales sur l’affiliation </a:t>
            </a:r>
          </a:p>
          <a:p>
            <a:endParaRPr lang="fr-FR" dirty="0"/>
          </a:p>
        </p:txBody>
      </p:sp>
      <p:grpSp>
        <p:nvGrpSpPr>
          <p:cNvPr id="9" name="Groupe 8">
            <a:extLst>
              <a:ext uri="{FF2B5EF4-FFF2-40B4-BE49-F238E27FC236}">
                <a16:creationId xmlns:a16="http://schemas.microsoft.com/office/drawing/2014/main" id="{E7257DE7-2FAE-7457-D42B-786CCFD5453E}"/>
              </a:ext>
            </a:extLst>
          </p:cNvPr>
          <p:cNvGrpSpPr/>
          <p:nvPr>
            <p:custDataLst>
              <p:tags r:id="rId3"/>
            </p:custDataLst>
          </p:nvPr>
        </p:nvGrpSpPr>
        <p:grpSpPr>
          <a:xfrm>
            <a:off x="2022154" y="1748257"/>
            <a:ext cx="593985" cy="2610472"/>
            <a:chOff x="158862" y="1740040"/>
            <a:chExt cx="593985" cy="2610472"/>
          </a:xfrm>
        </p:grpSpPr>
        <p:grpSp>
          <p:nvGrpSpPr>
            <p:cNvPr id="10" name="Groupe 9">
              <a:extLst>
                <a:ext uri="{FF2B5EF4-FFF2-40B4-BE49-F238E27FC236}">
                  <a16:creationId xmlns:a16="http://schemas.microsoft.com/office/drawing/2014/main" id="{D9486C33-5E2E-FDD4-110C-23BA1B34AEF5}"/>
                </a:ext>
              </a:extLst>
            </p:cNvPr>
            <p:cNvGrpSpPr/>
            <p:nvPr/>
          </p:nvGrpSpPr>
          <p:grpSpPr>
            <a:xfrm>
              <a:off x="158862" y="1740040"/>
              <a:ext cx="593985" cy="2610472"/>
              <a:chOff x="85304" y="1870372"/>
              <a:chExt cx="619796" cy="2723911"/>
            </a:xfrm>
          </p:grpSpPr>
          <p:pic>
            <p:nvPicPr>
              <p:cNvPr id="12" name="Graphique 11" descr="Ordinateur portable avec un remplissage uni">
                <a:extLst>
                  <a:ext uri="{FF2B5EF4-FFF2-40B4-BE49-F238E27FC236}">
                    <a16:creationId xmlns:a16="http://schemas.microsoft.com/office/drawing/2014/main" id="{FF76FADC-8623-8484-5E53-250F4308CEA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7371" y="1870372"/>
                <a:ext cx="587729" cy="587728"/>
              </a:xfrm>
              <a:prstGeom prst="rect">
                <a:avLst/>
              </a:prstGeom>
            </p:spPr>
          </p:pic>
          <p:pic>
            <p:nvPicPr>
              <p:cNvPr id="13" name="Graphique 12" descr="Point d’interrogation avec un remplissage uni">
                <a:extLst>
                  <a:ext uri="{FF2B5EF4-FFF2-40B4-BE49-F238E27FC236}">
                    <a16:creationId xmlns:a16="http://schemas.microsoft.com/office/drawing/2014/main" id="{53D44A0B-6335-3D09-21B9-4A2DE2D9093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5304" y="4006553"/>
                <a:ext cx="587730" cy="587730"/>
              </a:xfrm>
              <a:prstGeom prst="rect">
                <a:avLst/>
              </a:prstGeom>
            </p:spPr>
          </p:pic>
        </p:grpSp>
        <p:pic>
          <p:nvPicPr>
            <p:cNvPr id="11" name="Graphique 10" descr="Euro avec un remplissage uni">
              <a:extLst>
                <a:ext uri="{FF2B5EF4-FFF2-40B4-BE49-F238E27FC236}">
                  <a16:creationId xmlns:a16="http://schemas.microsoft.com/office/drawing/2014/main" id="{B1F2AF7E-777E-A026-EDE1-1A2067B4E5B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07408" y="2624909"/>
              <a:ext cx="451436" cy="451436"/>
            </a:xfrm>
            <a:prstGeom prst="rect">
              <a:avLst/>
            </a:prstGeom>
          </p:spPr>
        </p:pic>
      </p:grpSp>
      <p:sp>
        <p:nvSpPr>
          <p:cNvPr id="4" name="Rectangle 3">
            <a:extLst>
              <a:ext uri="{FF2B5EF4-FFF2-40B4-BE49-F238E27FC236}">
                <a16:creationId xmlns:a16="http://schemas.microsoft.com/office/drawing/2014/main" id="{CDBD1E91-3094-7176-4C2A-CBFC7B5BFABC}"/>
              </a:ext>
            </a:extLst>
          </p:cNvPr>
          <p:cNvSpPr/>
          <p:nvPr/>
        </p:nvSpPr>
        <p:spPr>
          <a:xfrm>
            <a:off x="9538606" y="6164035"/>
            <a:ext cx="2041071" cy="44903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34661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4E2D7-F2D8-363A-C029-5285319534C4}"/>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8D8412E5-1EC1-8900-445F-5DDD231C410D}"/>
              </a:ext>
            </a:extLst>
          </p:cNvPr>
          <p:cNvSpPr>
            <a:spLocks noGrp="1"/>
          </p:cNvSpPr>
          <p:nvPr>
            <p:ph type="body" sz="half" idx="13"/>
            <p:custDataLst>
              <p:tags r:id="rId1"/>
            </p:custDataLst>
          </p:nvPr>
        </p:nvSpPr>
        <p:spPr>
          <a:xfrm>
            <a:off x="545253" y="1473838"/>
            <a:ext cx="10332297" cy="362230"/>
          </a:xfrm>
        </p:spPr>
        <p:txBody>
          <a:bodyPr/>
          <a:lstStyle/>
          <a:p>
            <a:r>
              <a:rPr lang="fr-FR" sz="1600" dirty="0"/>
              <a:t>Pour une personne morale (association, entreprise, collectivité territoriale, entreprise individuelle, etc.)</a:t>
            </a:r>
          </a:p>
          <a:p>
            <a:endParaRPr lang="fr-FR" dirty="0"/>
          </a:p>
        </p:txBody>
      </p:sp>
      <p:sp>
        <p:nvSpPr>
          <p:cNvPr id="6" name="Espace réservé du texte 5">
            <a:extLst>
              <a:ext uri="{FF2B5EF4-FFF2-40B4-BE49-F238E27FC236}">
                <a16:creationId xmlns:a16="http://schemas.microsoft.com/office/drawing/2014/main" id="{F792CA12-50FB-3426-CBB9-D3FA629FB295}"/>
              </a:ext>
            </a:extLst>
          </p:cNvPr>
          <p:cNvSpPr>
            <a:spLocks noGrp="1"/>
          </p:cNvSpPr>
          <p:nvPr>
            <p:ph type="body" sz="half" idx="16"/>
            <p:custDataLst>
              <p:tags r:id="rId2"/>
            </p:custDataLst>
          </p:nvPr>
        </p:nvSpPr>
        <p:spPr>
          <a:xfrm>
            <a:off x="6167559" y="707327"/>
            <a:ext cx="4996830" cy="363494"/>
          </a:xfrm>
        </p:spPr>
        <p:txBody>
          <a:bodyPr>
            <a:normAutofit/>
          </a:bodyPr>
          <a:lstStyle/>
          <a:p>
            <a:r>
              <a:rPr lang="fr-FR" sz="1050" b="1" dirty="0">
                <a:solidFill>
                  <a:schemeClr val="accent1"/>
                </a:solidFill>
              </a:rPr>
              <a:t>L’accès au formulaire d’affiliation </a:t>
            </a:r>
          </a:p>
          <a:p>
            <a:endParaRPr lang="fr-FR" dirty="0"/>
          </a:p>
        </p:txBody>
      </p:sp>
      <p:sp>
        <p:nvSpPr>
          <p:cNvPr id="8" name="Espace réservé du texte 7">
            <a:extLst>
              <a:ext uri="{FF2B5EF4-FFF2-40B4-BE49-F238E27FC236}">
                <a16:creationId xmlns:a16="http://schemas.microsoft.com/office/drawing/2014/main" id="{A67A9AC3-F2C1-BD13-3EBA-A3EB1E65E5CB}"/>
              </a:ext>
            </a:extLst>
          </p:cNvPr>
          <p:cNvSpPr>
            <a:spLocks noGrp="1"/>
          </p:cNvSpPr>
          <p:nvPr>
            <p:ph type="body" sz="half" idx="19"/>
            <p:custDataLst>
              <p:tags r:id="rId3"/>
            </p:custDataLst>
          </p:nvPr>
        </p:nvSpPr>
        <p:spPr>
          <a:xfrm>
            <a:off x="613934" y="5566733"/>
            <a:ext cx="11036364" cy="825375"/>
          </a:xfrm>
        </p:spPr>
        <p:txBody>
          <a:bodyPr numCol="2" spcCol="180000">
            <a:normAutofit fontScale="92500"/>
          </a:bodyPr>
          <a:lstStyle/>
          <a:p>
            <a:pPr marL="171450" indent="-171450">
              <a:lnSpc>
                <a:spcPct val="150000"/>
              </a:lnSpc>
              <a:spcBef>
                <a:spcPts val="0"/>
              </a:spcBef>
              <a:buFont typeface="Wingdings" panose="05000000000000000000" pitchFamily="2" charset="2"/>
              <a:buChar char=""/>
            </a:pPr>
            <a:r>
              <a:rPr lang="fr-FR" dirty="0"/>
              <a:t>Le n° de Siret ou RNA ; </a:t>
            </a:r>
          </a:p>
          <a:p>
            <a:pPr marL="171450" indent="-171450">
              <a:lnSpc>
                <a:spcPct val="150000"/>
              </a:lnSpc>
              <a:spcBef>
                <a:spcPts val="0"/>
              </a:spcBef>
              <a:buFont typeface="Wingdings" panose="05000000000000000000" pitchFamily="2" charset="2"/>
              <a:buChar char=""/>
            </a:pPr>
            <a:r>
              <a:rPr lang="fr-FR" dirty="0"/>
              <a:t>Le code INSEE et APE ;</a:t>
            </a:r>
          </a:p>
          <a:p>
            <a:pPr marL="171450" indent="-171450">
              <a:lnSpc>
                <a:spcPct val="150000"/>
              </a:lnSpc>
              <a:spcBef>
                <a:spcPts val="0"/>
              </a:spcBef>
              <a:buFont typeface="Wingdings" panose="05000000000000000000" pitchFamily="2" charset="2"/>
              <a:buChar char=""/>
            </a:pPr>
            <a:r>
              <a:rPr lang="fr-FR" dirty="0"/>
              <a:t>La date de création de l’établissement ;</a:t>
            </a:r>
          </a:p>
          <a:p>
            <a:pPr marL="171450" indent="-171450">
              <a:lnSpc>
                <a:spcPct val="150000"/>
              </a:lnSpc>
              <a:spcBef>
                <a:spcPts val="0"/>
              </a:spcBef>
              <a:buFont typeface="Wingdings" panose="05000000000000000000" pitchFamily="2" charset="2"/>
              <a:buChar char=""/>
            </a:pPr>
            <a:r>
              <a:rPr lang="fr-FR" dirty="0"/>
              <a:t>Un contact administratif, pour les échanges liés à l’affiliation ;</a:t>
            </a:r>
          </a:p>
          <a:p>
            <a:pPr marL="171450" indent="-171450">
              <a:lnSpc>
                <a:spcPct val="150000"/>
              </a:lnSpc>
              <a:spcBef>
                <a:spcPts val="0"/>
              </a:spcBef>
              <a:buFont typeface="Wingdings" panose="05000000000000000000" pitchFamily="2" charset="2"/>
              <a:buChar char=""/>
            </a:pPr>
            <a:r>
              <a:rPr lang="fr-FR" dirty="0"/>
              <a:t>N° de licence en cas d’activité dans le champ du spectacle vivant ;</a:t>
            </a:r>
          </a:p>
          <a:p>
            <a:pPr marL="171450" indent="-171450">
              <a:lnSpc>
                <a:spcPct val="150000"/>
              </a:lnSpc>
              <a:spcBef>
                <a:spcPts val="0"/>
              </a:spcBef>
              <a:buFont typeface="Wingdings" panose="05000000000000000000" pitchFamily="2" charset="2"/>
              <a:buChar char=""/>
            </a:pPr>
            <a:r>
              <a:rPr lang="fr-FR" dirty="0"/>
              <a:t>Les données d’emploi CDI, CDD, CDDU et comptables.</a:t>
            </a:r>
          </a:p>
        </p:txBody>
      </p:sp>
      <p:sp>
        <p:nvSpPr>
          <p:cNvPr id="35" name="Espace réservé du texte 6">
            <a:extLst>
              <a:ext uri="{FF2B5EF4-FFF2-40B4-BE49-F238E27FC236}">
                <a16:creationId xmlns:a16="http://schemas.microsoft.com/office/drawing/2014/main" id="{75E821D7-C7FB-1D55-AF84-BD23138DB4EC}"/>
              </a:ext>
            </a:extLst>
          </p:cNvPr>
          <p:cNvSpPr>
            <a:spLocks noGrp="1"/>
          </p:cNvSpPr>
          <p:nvPr>
            <p:ph type="body" sz="half" idx="17"/>
            <p:custDataLst>
              <p:tags r:id="rId4"/>
            </p:custDataLst>
          </p:nvPr>
        </p:nvSpPr>
        <p:spPr>
          <a:xfrm>
            <a:off x="554525" y="1883714"/>
            <a:ext cx="4191646" cy="458681"/>
          </a:xfrm>
        </p:spPr>
        <p:txBody>
          <a:bodyPr/>
          <a:lstStyle/>
          <a:p>
            <a:r>
              <a:rPr lang="fr-FR" dirty="0">
                <a:solidFill>
                  <a:schemeClr val="accent2">
                    <a:lumMod val="90000"/>
                    <a:lumOff val="10000"/>
                  </a:schemeClr>
                </a:solidFill>
              </a:rPr>
              <a:t>Première affiliation et renouvellement</a:t>
            </a:r>
          </a:p>
        </p:txBody>
      </p:sp>
      <p:grpSp>
        <p:nvGrpSpPr>
          <p:cNvPr id="3" name="Groupe 2">
            <a:extLst>
              <a:ext uri="{FF2B5EF4-FFF2-40B4-BE49-F238E27FC236}">
                <a16:creationId xmlns:a16="http://schemas.microsoft.com/office/drawing/2014/main" id="{90D584D8-42C7-4BE3-B31B-F2AC27CD7894}"/>
              </a:ext>
            </a:extLst>
          </p:cNvPr>
          <p:cNvGrpSpPr/>
          <p:nvPr>
            <p:custDataLst>
              <p:tags r:id="rId5"/>
            </p:custDataLst>
          </p:nvPr>
        </p:nvGrpSpPr>
        <p:grpSpPr>
          <a:xfrm>
            <a:off x="624861" y="692901"/>
            <a:ext cx="374057" cy="366750"/>
            <a:chOff x="3174642" y="4732993"/>
            <a:chExt cx="1114022" cy="1120462"/>
          </a:xfrm>
        </p:grpSpPr>
        <p:sp>
          <p:nvSpPr>
            <p:cNvPr id="4" name="Ellipse 3">
              <a:extLst>
                <a:ext uri="{FF2B5EF4-FFF2-40B4-BE49-F238E27FC236}">
                  <a16:creationId xmlns:a16="http://schemas.microsoft.com/office/drawing/2014/main" id="{5F948884-150F-CC44-FFD0-158E8F2F657C}"/>
                </a:ext>
              </a:extLst>
            </p:cNvPr>
            <p:cNvSpPr/>
            <p:nvPr/>
          </p:nvSpPr>
          <p:spPr>
            <a:xfrm>
              <a:off x="3174642" y="4732993"/>
              <a:ext cx="1114022" cy="1120462"/>
            </a:xfrm>
            <a:prstGeom prst="ellipse">
              <a:avLst/>
            </a:prstGeom>
            <a:solidFill>
              <a:srgbClr val="751E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 name="Graphique 4" descr="Badge 1 avec un remplissage uni">
              <a:extLst>
                <a:ext uri="{FF2B5EF4-FFF2-40B4-BE49-F238E27FC236}">
                  <a16:creationId xmlns:a16="http://schemas.microsoft.com/office/drawing/2014/main" id="{00072EFE-287A-C127-1F14-4B2F95A1D6D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274453" y="4836024"/>
              <a:ext cx="914400" cy="914400"/>
            </a:xfrm>
            <a:prstGeom prst="rect">
              <a:avLst/>
            </a:prstGeom>
          </p:spPr>
        </p:pic>
      </p:grpSp>
      <p:sp>
        <p:nvSpPr>
          <p:cNvPr id="9" name="ZoneTexte 8">
            <a:extLst>
              <a:ext uri="{FF2B5EF4-FFF2-40B4-BE49-F238E27FC236}">
                <a16:creationId xmlns:a16="http://schemas.microsoft.com/office/drawing/2014/main" id="{CDB28679-2C21-4C44-0E60-655D2E0C9ECA}"/>
              </a:ext>
            </a:extLst>
          </p:cNvPr>
          <p:cNvSpPr txBox="1"/>
          <p:nvPr/>
        </p:nvSpPr>
        <p:spPr>
          <a:xfrm>
            <a:off x="554525" y="5197401"/>
            <a:ext cx="10996466" cy="369332"/>
          </a:xfrm>
          <a:prstGeom prst="rect">
            <a:avLst/>
          </a:prstGeom>
          <a:noFill/>
        </p:spPr>
        <p:txBody>
          <a:bodyPr wrap="square" lIns="91440" tIns="45720" rIns="91440" bIns="45720" rtlCol="0" anchor="t">
            <a:spAutoFit/>
          </a:bodyPr>
          <a:lstStyle/>
          <a:p>
            <a:r>
              <a:rPr lang="fr-FR" sz="1800" b="1" i="1" dirty="0">
                <a:solidFill>
                  <a:schemeClr val="accent2">
                    <a:lumMod val="90000"/>
                    <a:lumOff val="10000"/>
                  </a:schemeClr>
                </a:solidFill>
              </a:rPr>
              <a:t>Afin de faciliter le remplissage du formulaire d’affiliation, il est conseillé de préparer ces informations : </a:t>
            </a:r>
          </a:p>
        </p:txBody>
      </p:sp>
      <p:grpSp>
        <p:nvGrpSpPr>
          <p:cNvPr id="30" name="Groupe 29">
            <a:extLst>
              <a:ext uri="{FF2B5EF4-FFF2-40B4-BE49-F238E27FC236}">
                <a16:creationId xmlns:a16="http://schemas.microsoft.com/office/drawing/2014/main" id="{C80501E3-D236-308E-B7F3-1CA2F6C8C051}"/>
              </a:ext>
            </a:extLst>
          </p:cNvPr>
          <p:cNvGrpSpPr/>
          <p:nvPr/>
        </p:nvGrpSpPr>
        <p:grpSpPr>
          <a:xfrm>
            <a:off x="658375" y="2306472"/>
            <a:ext cx="7362219" cy="2764930"/>
            <a:chOff x="658375" y="2306472"/>
            <a:chExt cx="7362219" cy="2764930"/>
          </a:xfrm>
        </p:grpSpPr>
        <p:grpSp>
          <p:nvGrpSpPr>
            <p:cNvPr id="26" name="Groupe 25">
              <a:extLst>
                <a:ext uri="{FF2B5EF4-FFF2-40B4-BE49-F238E27FC236}">
                  <a16:creationId xmlns:a16="http://schemas.microsoft.com/office/drawing/2014/main" id="{0CC455BA-BC60-6DE8-807D-B048DF0D5AEC}"/>
                </a:ext>
              </a:extLst>
            </p:cNvPr>
            <p:cNvGrpSpPr/>
            <p:nvPr/>
          </p:nvGrpSpPr>
          <p:grpSpPr>
            <a:xfrm>
              <a:off x="658375" y="2306472"/>
              <a:ext cx="7362219" cy="2764930"/>
              <a:chOff x="658375" y="2306472"/>
              <a:chExt cx="7362219" cy="2764930"/>
            </a:xfrm>
          </p:grpSpPr>
          <p:pic>
            <p:nvPicPr>
              <p:cNvPr id="14" name="Image 13" descr="Une image contenant texte, nombre, logiciel, Police&#10;&#10;Le contenu généré par l’IA peut être incorrect.">
                <a:extLst>
                  <a:ext uri="{FF2B5EF4-FFF2-40B4-BE49-F238E27FC236}">
                    <a16:creationId xmlns:a16="http://schemas.microsoft.com/office/drawing/2014/main" id="{2040E2FE-CCBC-1C4E-7AF9-F855C1D8DFEA}"/>
                  </a:ext>
                </a:extLst>
              </p:cNvPr>
              <p:cNvPicPr>
                <a:picLocks noChangeAspect="1"/>
              </p:cNvPicPr>
              <p:nvPr/>
            </p:nvPicPr>
            <p:blipFill>
              <a:blip r:embed="rId10"/>
              <a:srcRect t="3274" b="7051"/>
              <a:stretch>
                <a:fillRect/>
              </a:stretch>
            </p:blipFill>
            <p:spPr>
              <a:xfrm>
                <a:off x="658375" y="2306472"/>
                <a:ext cx="7362219" cy="2638567"/>
              </a:xfrm>
              <a:prstGeom prst="rect">
                <a:avLst/>
              </a:prstGeom>
              <a:ln>
                <a:solidFill>
                  <a:srgbClr val="00364B"/>
                </a:solidFill>
              </a:ln>
            </p:spPr>
          </p:pic>
          <p:sp>
            <p:nvSpPr>
              <p:cNvPr id="10" name="Rectangle 9">
                <a:extLst>
                  <a:ext uri="{FF2B5EF4-FFF2-40B4-BE49-F238E27FC236}">
                    <a16:creationId xmlns:a16="http://schemas.microsoft.com/office/drawing/2014/main" id="{B0094536-AB46-F772-100D-7E6117CBD0DC}"/>
                  </a:ext>
                </a:extLst>
              </p:cNvPr>
              <p:cNvSpPr/>
              <p:nvPr/>
            </p:nvSpPr>
            <p:spPr>
              <a:xfrm>
                <a:off x="662924" y="2567958"/>
                <a:ext cx="1146627" cy="236889"/>
              </a:xfrm>
              <a:prstGeom prst="rect">
                <a:avLst/>
              </a:prstGeom>
              <a:solidFill>
                <a:schemeClr val="accent3"/>
              </a:solidFill>
              <a:ln>
                <a:solidFill>
                  <a:srgbClr val="063B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800" dirty="0">
                    <a:latin typeface="Century Gothic" panose="020B0502020202020204" pitchFamily="34" charset="0"/>
                  </a:rPr>
                  <a:t>N° CNM – établissement</a:t>
                </a:r>
              </a:p>
            </p:txBody>
          </p:sp>
          <p:pic>
            <p:nvPicPr>
              <p:cNvPr id="23" name="Image 22">
                <a:extLst>
                  <a:ext uri="{FF2B5EF4-FFF2-40B4-BE49-F238E27FC236}">
                    <a16:creationId xmlns:a16="http://schemas.microsoft.com/office/drawing/2014/main" id="{9FE6D6B3-D30A-1DBB-DF12-705291417DE8}"/>
                  </a:ext>
                </a:extLst>
              </p:cNvPr>
              <p:cNvPicPr>
                <a:picLocks noChangeAspect="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8716153">
                <a:off x="2700734" y="4761588"/>
                <a:ext cx="243711" cy="375918"/>
              </a:xfrm>
              <a:prstGeom prst="rect">
                <a:avLst/>
              </a:prstGeom>
              <a:noFill/>
              <a:ln>
                <a:noFill/>
              </a:ln>
            </p:spPr>
          </p:pic>
          <p:sp>
            <p:nvSpPr>
              <p:cNvPr id="25" name="Rectangle 24">
                <a:extLst>
                  <a:ext uri="{FF2B5EF4-FFF2-40B4-BE49-F238E27FC236}">
                    <a16:creationId xmlns:a16="http://schemas.microsoft.com/office/drawing/2014/main" id="{F5F6E7D9-FC4D-70DD-AC00-FE6B5010AAEA}"/>
                  </a:ext>
                </a:extLst>
              </p:cNvPr>
              <p:cNvSpPr/>
              <p:nvPr/>
            </p:nvSpPr>
            <p:spPr>
              <a:xfrm>
                <a:off x="712403" y="4760630"/>
                <a:ext cx="1009680" cy="18469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2" name="Rectangle 11">
              <a:extLst>
                <a:ext uri="{FF2B5EF4-FFF2-40B4-BE49-F238E27FC236}">
                  <a16:creationId xmlns:a16="http://schemas.microsoft.com/office/drawing/2014/main" id="{307C39FB-30C7-C40A-E358-3B3602F55802}"/>
                </a:ext>
              </a:extLst>
            </p:cNvPr>
            <p:cNvSpPr/>
            <p:nvPr/>
          </p:nvSpPr>
          <p:spPr>
            <a:xfrm>
              <a:off x="3277891" y="4049440"/>
              <a:ext cx="559558" cy="113128"/>
            </a:xfrm>
            <a:prstGeom prst="rect">
              <a:avLst/>
            </a:prstGeom>
            <a:solidFill>
              <a:srgbClr val="FFFFFF"/>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700" dirty="0">
                  <a:solidFill>
                    <a:schemeClr val="tx1"/>
                  </a:solidFill>
                  <a:latin typeface="Century Gothic" panose="020B0502020202020204" pitchFamily="34" charset="0"/>
                </a:rPr>
                <a:t>N° CNM</a:t>
              </a:r>
            </a:p>
          </p:txBody>
        </p:sp>
        <p:sp>
          <p:nvSpPr>
            <p:cNvPr id="13" name="Rectangle 12">
              <a:extLst>
                <a:ext uri="{FF2B5EF4-FFF2-40B4-BE49-F238E27FC236}">
                  <a16:creationId xmlns:a16="http://schemas.microsoft.com/office/drawing/2014/main" id="{A0591762-EB59-50E5-8D72-5A6077BA31CA}"/>
                </a:ext>
              </a:extLst>
            </p:cNvPr>
            <p:cNvSpPr/>
            <p:nvPr/>
          </p:nvSpPr>
          <p:spPr>
            <a:xfrm>
              <a:off x="3280013" y="4258898"/>
              <a:ext cx="559558" cy="113128"/>
            </a:xfrm>
            <a:prstGeom prst="rect">
              <a:avLst/>
            </a:prstGeom>
            <a:solidFill>
              <a:srgbClr val="FFFFFF"/>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700" dirty="0">
                  <a:solidFill>
                    <a:schemeClr val="tx1"/>
                  </a:solidFill>
                  <a:latin typeface="Century Gothic" panose="020B0502020202020204" pitchFamily="34" charset="0"/>
                </a:rPr>
                <a:t>N° CNM</a:t>
              </a:r>
            </a:p>
          </p:txBody>
        </p:sp>
        <p:sp>
          <p:nvSpPr>
            <p:cNvPr id="15" name="Rectangle 14">
              <a:extLst>
                <a:ext uri="{FF2B5EF4-FFF2-40B4-BE49-F238E27FC236}">
                  <a16:creationId xmlns:a16="http://schemas.microsoft.com/office/drawing/2014/main" id="{F51A5669-EF13-A37E-8B8F-C289B8F63A64}"/>
                </a:ext>
              </a:extLst>
            </p:cNvPr>
            <p:cNvSpPr/>
            <p:nvPr/>
          </p:nvSpPr>
          <p:spPr>
            <a:xfrm>
              <a:off x="3282287" y="4461338"/>
              <a:ext cx="559558" cy="113128"/>
            </a:xfrm>
            <a:prstGeom prst="rect">
              <a:avLst/>
            </a:prstGeom>
            <a:solidFill>
              <a:srgbClr val="FFFFFF"/>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700" dirty="0">
                  <a:solidFill>
                    <a:schemeClr val="tx1"/>
                  </a:solidFill>
                  <a:latin typeface="Century Gothic" panose="020B0502020202020204" pitchFamily="34" charset="0"/>
                </a:rPr>
                <a:t>N° CNM</a:t>
              </a:r>
            </a:p>
          </p:txBody>
        </p:sp>
      </p:grpSp>
      <p:sp>
        <p:nvSpPr>
          <p:cNvPr id="24" name="ZoneTexte 23">
            <a:extLst>
              <a:ext uri="{FF2B5EF4-FFF2-40B4-BE49-F238E27FC236}">
                <a16:creationId xmlns:a16="http://schemas.microsoft.com/office/drawing/2014/main" id="{5D351344-31FD-6339-CDB6-3EFE9B138892}"/>
              </a:ext>
            </a:extLst>
          </p:cNvPr>
          <p:cNvSpPr txBox="1"/>
          <p:nvPr>
            <p:custDataLst>
              <p:tags r:id="rId6"/>
            </p:custDataLst>
          </p:nvPr>
        </p:nvSpPr>
        <p:spPr>
          <a:xfrm>
            <a:off x="8609034" y="3052064"/>
            <a:ext cx="2686050" cy="1043171"/>
          </a:xfrm>
          <a:prstGeom prst="rect">
            <a:avLst/>
          </a:prstGeom>
          <a:noFill/>
          <a:ln w="12700">
            <a:solidFill>
              <a:srgbClr val="DC8C00"/>
            </a:solidFill>
          </a:ln>
        </p:spPr>
        <p:txBody>
          <a:bodyPr wrap="square" rtlCol="0">
            <a:spAutoFit/>
          </a:bodyPr>
          <a:lstStyle/>
          <a:p>
            <a:pPr algn="just">
              <a:lnSpc>
                <a:spcPct val="120000"/>
              </a:lnSpc>
              <a:spcBef>
                <a:spcPts val="0"/>
              </a:spcBef>
            </a:pPr>
            <a:r>
              <a:rPr lang="fr-FR" sz="1050" dirty="0">
                <a:latin typeface="Century Gothic" panose="020B0502020202020204" pitchFamily="34" charset="0"/>
              </a:rPr>
              <a:t>Le formulaire de demande d’affiliation est identique pour une première affiliation ou un renouvellement. </a:t>
            </a:r>
            <a:r>
              <a:rPr lang="fr-FR" sz="1050" b="1" dirty="0">
                <a:latin typeface="Century Gothic" panose="020B0502020202020204" pitchFamily="34" charset="0"/>
              </a:rPr>
              <a:t>Cliquer sur « S’affilier au CNM » pour y accéder et suivre les étapes.</a:t>
            </a:r>
          </a:p>
        </p:txBody>
      </p:sp>
    </p:spTree>
    <p:extLst>
      <p:ext uri="{BB962C8B-B14F-4D97-AF65-F5344CB8AC3E}">
        <p14:creationId xmlns:p14="http://schemas.microsoft.com/office/powerpoint/2010/main" val="3691039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E5FC794C-67D9-C989-BAB9-C4A75146F7B8}"/>
              </a:ext>
            </a:extLst>
          </p:cNvPr>
          <p:cNvSpPr>
            <a:spLocks noGrp="1"/>
          </p:cNvSpPr>
          <p:nvPr>
            <p:ph type="body" sz="half" idx="13"/>
            <p:custDataLst>
              <p:tags r:id="rId1"/>
            </p:custDataLst>
          </p:nvPr>
        </p:nvSpPr>
        <p:spPr>
          <a:xfrm>
            <a:off x="545254" y="1473838"/>
            <a:ext cx="11092221" cy="362230"/>
          </a:xfrm>
        </p:spPr>
        <p:txBody>
          <a:bodyPr/>
          <a:lstStyle/>
          <a:p>
            <a:r>
              <a:rPr lang="fr-FR" sz="1600" dirty="0"/>
              <a:t>Pour une personne morale (association, entreprise, collectivité territoriale, entreprise individuelle, etc.)</a:t>
            </a:r>
          </a:p>
          <a:p>
            <a:endParaRPr lang="fr-FR" dirty="0"/>
          </a:p>
        </p:txBody>
      </p:sp>
      <p:sp>
        <p:nvSpPr>
          <p:cNvPr id="3" name="Espace réservé du texte 2">
            <a:extLst>
              <a:ext uri="{FF2B5EF4-FFF2-40B4-BE49-F238E27FC236}">
                <a16:creationId xmlns:a16="http://schemas.microsoft.com/office/drawing/2014/main" id="{7C06CB5F-1414-F5E6-0398-ED903A2B35FA}"/>
              </a:ext>
            </a:extLst>
          </p:cNvPr>
          <p:cNvSpPr>
            <a:spLocks noGrp="1"/>
          </p:cNvSpPr>
          <p:nvPr>
            <p:ph type="body" sz="half" idx="17"/>
            <p:custDataLst>
              <p:tags r:id="rId2"/>
            </p:custDataLst>
          </p:nvPr>
        </p:nvSpPr>
        <p:spPr/>
        <p:txBody>
          <a:bodyPr/>
          <a:lstStyle/>
          <a:p>
            <a:r>
              <a:rPr lang="fr-FR" dirty="0">
                <a:solidFill>
                  <a:schemeClr val="accent2">
                    <a:lumMod val="90000"/>
                    <a:lumOff val="10000"/>
                  </a:schemeClr>
                </a:solidFill>
              </a:rPr>
              <a:t>Un formulaire en 4 étapes</a:t>
            </a:r>
          </a:p>
          <a:p>
            <a:endParaRPr lang="fr-FR" dirty="0"/>
          </a:p>
        </p:txBody>
      </p:sp>
      <p:sp>
        <p:nvSpPr>
          <p:cNvPr id="5" name="Espace réservé du texte 4">
            <a:extLst>
              <a:ext uri="{FF2B5EF4-FFF2-40B4-BE49-F238E27FC236}">
                <a16:creationId xmlns:a16="http://schemas.microsoft.com/office/drawing/2014/main" id="{5C4109E9-A31F-BED3-70C5-9EEB9955D4E4}"/>
              </a:ext>
            </a:extLst>
          </p:cNvPr>
          <p:cNvSpPr>
            <a:spLocks noGrp="1"/>
          </p:cNvSpPr>
          <p:nvPr>
            <p:ph type="body" sz="half" idx="16"/>
            <p:custDataLst>
              <p:tags r:id="rId3"/>
            </p:custDataLst>
          </p:nvPr>
        </p:nvSpPr>
        <p:spPr>
          <a:xfrm>
            <a:off x="6167559" y="707327"/>
            <a:ext cx="4586166" cy="363494"/>
          </a:xfrm>
        </p:spPr>
        <p:txBody>
          <a:bodyPr>
            <a:normAutofit/>
          </a:bodyPr>
          <a:lstStyle/>
          <a:p>
            <a:r>
              <a:rPr lang="fr-FR" sz="1050" b="1" dirty="0">
                <a:solidFill>
                  <a:schemeClr val="accent1"/>
                </a:solidFill>
              </a:rPr>
              <a:t>Le formulaire de demande – personne morale</a:t>
            </a:r>
          </a:p>
          <a:p>
            <a:endParaRPr lang="fr-FR" dirty="0"/>
          </a:p>
        </p:txBody>
      </p:sp>
      <p:sp>
        <p:nvSpPr>
          <p:cNvPr id="13" name="Espace réservé du texte 3">
            <a:extLst>
              <a:ext uri="{FF2B5EF4-FFF2-40B4-BE49-F238E27FC236}">
                <a16:creationId xmlns:a16="http://schemas.microsoft.com/office/drawing/2014/main" id="{0692AB3A-C245-DC08-FE25-162DCE6DFF38}"/>
              </a:ext>
            </a:extLst>
          </p:cNvPr>
          <p:cNvSpPr txBox="1">
            <a:spLocks/>
          </p:cNvSpPr>
          <p:nvPr>
            <p:custDataLst>
              <p:tags r:id="rId4"/>
            </p:custDataLst>
          </p:nvPr>
        </p:nvSpPr>
        <p:spPr>
          <a:xfrm>
            <a:off x="6237093" y="3302804"/>
            <a:ext cx="5400381" cy="3251580"/>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tx1"/>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just">
              <a:lnSpc>
                <a:spcPct val="100000"/>
              </a:lnSpc>
            </a:pPr>
            <a:r>
              <a:rPr lang="fr-FR" b="1" dirty="0">
                <a:latin typeface="Century Gothic"/>
              </a:rPr>
              <a:t>À noter : les activités renseignées dans le formulaire de demande d’affiliation conditionnent certaines données et pièces justificatives. </a:t>
            </a:r>
            <a:endParaRPr lang="en-US" dirty="0">
              <a:latin typeface="Century Gothic"/>
            </a:endParaRPr>
          </a:p>
          <a:p>
            <a:pPr algn="just">
              <a:lnSpc>
                <a:spcPct val="100000"/>
              </a:lnSpc>
            </a:pPr>
            <a:r>
              <a:rPr lang="fr-FR" i="1" dirty="0">
                <a:latin typeface="Century Gothic"/>
              </a:rPr>
              <a:t>Ex : Si vous déclarez une activité de spectacle vivant, la ou les licences d’entrepreneur de spectacle correspondant doivent être renseignées et valides au moment de l’envoi de la demande. </a:t>
            </a:r>
            <a:endParaRPr lang="fr-FR" dirty="0">
              <a:latin typeface="Century Gothic"/>
            </a:endParaRPr>
          </a:p>
          <a:p>
            <a:pPr algn="just">
              <a:lnSpc>
                <a:spcPct val="100000"/>
              </a:lnSpc>
            </a:pPr>
            <a:r>
              <a:rPr lang="fr-FR" sz="1200" dirty="0">
                <a:latin typeface="Century Gothic"/>
              </a:rPr>
              <a:t>Une fois la demande d’affiliation envoyée, un accusé de réception </a:t>
            </a:r>
            <a:r>
              <a:rPr lang="fr-FR" dirty="0">
                <a:latin typeface="Century Gothic"/>
              </a:rPr>
              <a:t>vous est adressé dès le lendemain depuis la messagerie de votre espace professionnel.</a:t>
            </a:r>
            <a:endParaRPr lang="fr-FR">
              <a:latin typeface="Century Gothic"/>
            </a:endParaRPr>
          </a:p>
          <a:p>
            <a:pPr>
              <a:lnSpc>
                <a:spcPct val="100000"/>
              </a:lnSpc>
            </a:pPr>
            <a:r>
              <a:rPr lang="fr-FR" b="1" dirty="0"/>
              <a:t>Le service affiliation traite les demandes d’affiliation par ordre d’arrivée et sous 20 jours ouvrés. </a:t>
            </a:r>
            <a:endParaRPr lang="fr-FR" b="1"/>
          </a:p>
          <a:p>
            <a:pPr>
              <a:lnSpc>
                <a:spcPct val="100000"/>
              </a:lnSpc>
            </a:pPr>
            <a:r>
              <a:rPr lang="fr-FR" sz="1200" dirty="0">
                <a:solidFill>
                  <a:schemeClr val="tx1"/>
                </a:solidFill>
              </a:rPr>
              <a:t>Si la demande est incomplète, un message de relance vous est envoyé dans la messagerie de votre espace professionnel.</a:t>
            </a:r>
            <a:endParaRPr lang="fr-FR" dirty="0"/>
          </a:p>
        </p:txBody>
      </p:sp>
      <p:pic>
        <p:nvPicPr>
          <p:cNvPr id="4" name="Image 3">
            <a:extLst>
              <a:ext uri="{FF2B5EF4-FFF2-40B4-BE49-F238E27FC236}">
                <a16:creationId xmlns:a16="http://schemas.microsoft.com/office/drawing/2014/main" id="{8F3AAE95-8443-CBF5-6130-51576E4C867D}"/>
              </a:ext>
            </a:extLst>
          </p:cNvPr>
          <p:cNvPicPr>
            <a:picLocks noChangeAspect="1"/>
          </p:cNvPicPr>
          <p:nvPr>
            <p:custDataLst>
              <p:tags r:id="rId5"/>
            </p:custDataLst>
          </p:nvPr>
        </p:nvPicPr>
        <p:blipFill>
          <a:blip r:embed="rId10">
            <a:extLst>
              <a:ext uri="{28A0092B-C50C-407E-A947-70E740481C1C}">
                <a14:useLocalDpi xmlns:a14="http://schemas.microsoft.com/office/drawing/2010/main" val="0"/>
              </a:ext>
            </a:extLst>
          </a:blip>
          <a:stretch>
            <a:fillRect/>
          </a:stretch>
        </p:blipFill>
        <p:spPr>
          <a:xfrm>
            <a:off x="612288" y="2288451"/>
            <a:ext cx="11025187" cy="538897"/>
          </a:xfrm>
          <a:prstGeom prst="rect">
            <a:avLst/>
          </a:prstGeom>
          <a:ln w="12700">
            <a:solidFill>
              <a:srgbClr val="00B0F0"/>
            </a:solidFill>
          </a:ln>
        </p:spPr>
      </p:pic>
      <p:sp>
        <p:nvSpPr>
          <p:cNvPr id="6" name="Espace réservé du texte 3">
            <a:extLst>
              <a:ext uri="{FF2B5EF4-FFF2-40B4-BE49-F238E27FC236}">
                <a16:creationId xmlns:a16="http://schemas.microsoft.com/office/drawing/2014/main" id="{4AF962F3-EA3D-BB15-E42E-D609CE46739B}"/>
              </a:ext>
            </a:extLst>
          </p:cNvPr>
          <p:cNvSpPr txBox="1">
            <a:spLocks/>
          </p:cNvSpPr>
          <p:nvPr>
            <p:custDataLst>
              <p:tags r:id="rId6"/>
            </p:custDataLst>
          </p:nvPr>
        </p:nvSpPr>
        <p:spPr>
          <a:xfrm>
            <a:off x="554526" y="3302158"/>
            <a:ext cx="5541474" cy="3335111"/>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tx1"/>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just">
              <a:lnSpc>
                <a:spcPct val="100000"/>
              </a:lnSpc>
            </a:pPr>
            <a:r>
              <a:rPr lang="fr-FR" dirty="0">
                <a:latin typeface="Century Gothic"/>
              </a:rPr>
              <a:t>Chaque étape est composée de plusieurs volets avec des informations à renseigner, à tout moment, vous pouvez mettre la demande d’affiliation en attente.</a:t>
            </a:r>
          </a:p>
          <a:p>
            <a:pPr algn="just">
              <a:lnSpc>
                <a:spcPct val="100000"/>
              </a:lnSpc>
            </a:pPr>
            <a:endParaRPr lang="fr-FR" dirty="0">
              <a:latin typeface="Century Gothic"/>
            </a:endParaRPr>
          </a:p>
          <a:p>
            <a:pPr algn="just">
              <a:lnSpc>
                <a:spcPct val="100000"/>
              </a:lnSpc>
            </a:pPr>
            <a:endParaRPr lang="fr-FR" dirty="0">
              <a:latin typeface="Century Gothic"/>
            </a:endParaRPr>
          </a:p>
          <a:p>
            <a:pPr algn="just">
              <a:lnSpc>
                <a:spcPct val="100000"/>
              </a:lnSpc>
            </a:pPr>
            <a:r>
              <a:rPr lang="fr-FR" b="1" dirty="0">
                <a:latin typeface="Century Gothic"/>
              </a:rPr>
              <a:t>Tous les volets se terminent par un bouton « Je confirme les informations ». </a:t>
            </a:r>
            <a:r>
              <a:rPr lang="fr-FR" dirty="0">
                <a:latin typeface="Century Gothic"/>
              </a:rPr>
              <a:t>Il devient cliquable lorsque tous les champs et pièces obligatoires (</a:t>
            </a:r>
            <a:r>
              <a:rPr lang="fr-FR" dirty="0">
                <a:solidFill>
                  <a:srgbClr val="C00000"/>
                </a:solidFill>
                <a:latin typeface="Century Gothic"/>
              </a:rPr>
              <a:t>*</a:t>
            </a:r>
            <a:r>
              <a:rPr lang="fr-FR" dirty="0">
                <a:latin typeface="Century Gothic"/>
              </a:rPr>
              <a:t>) sont complétés. </a:t>
            </a:r>
            <a:endParaRPr lang="fr-FR" dirty="0"/>
          </a:p>
          <a:p>
            <a:pPr algn="just">
              <a:lnSpc>
                <a:spcPct val="100000"/>
              </a:lnSpc>
            </a:pPr>
            <a:endParaRPr lang="fr-FR" dirty="0"/>
          </a:p>
          <a:p>
            <a:pPr algn="just">
              <a:lnSpc>
                <a:spcPct val="100000"/>
              </a:lnSpc>
            </a:pPr>
            <a:endParaRPr lang="fr-FR" dirty="0"/>
          </a:p>
          <a:p>
            <a:pPr algn="just">
              <a:lnSpc>
                <a:spcPct val="100000"/>
              </a:lnSpc>
            </a:pPr>
            <a:r>
              <a:rPr lang="fr-FR" dirty="0"/>
              <a:t>Une coche verte s’affiche une fois le volet confirmé.</a:t>
            </a:r>
          </a:p>
          <a:p>
            <a:pPr>
              <a:lnSpc>
                <a:spcPct val="100000"/>
              </a:lnSpc>
            </a:pPr>
            <a:endParaRPr lang="fr-FR" b="1" dirty="0"/>
          </a:p>
          <a:p>
            <a:pPr algn="just">
              <a:lnSpc>
                <a:spcPct val="100000"/>
              </a:lnSpc>
            </a:pPr>
            <a:endParaRPr lang="fr-FR" b="1" dirty="0"/>
          </a:p>
          <a:p>
            <a:pPr algn="just">
              <a:lnSpc>
                <a:spcPct val="100000"/>
              </a:lnSpc>
            </a:pPr>
            <a:endParaRPr lang="fr-FR" b="1" dirty="0"/>
          </a:p>
        </p:txBody>
      </p:sp>
      <p:grpSp>
        <p:nvGrpSpPr>
          <p:cNvPr id="12" name="Groupe 11">
            <a:extLst>
              <a:ext uri="{FF2B5EF4-FFF2-40B4-BE49-F238E27FC236}">
                <a16:creationId xmlns:a16="http://schemas.microsoft.com/office/drawing/2014/main" id="{A4CD51AB-5E2A-A2AC-724D-F85FDB3751DF}"/>
              </a:ext>
            </a:extLst>
          </p:cNvPr>
          <p:cNvGrpSpPr/>
          <p:nvPr>
            <p:custDataLst>
              <p:tags r:id="rId7"/>
            </p:custDataLst>
          </p:nvPr>
        </p:nvGrpSpPr>
        <p:grpSpPr>
          <a:xfrm>
            <a:off x="624861" y="692901"/>
            <a:ext cx="374057" cy="366750"/>
            <a:chOff x="3174642" y="4732993"/>
            <a:chExt cx="1114022" cy="1120462"/>
          </a:xfrm>
        </p:grpSpPr>
        <p:sp>
          <p:nvSpPr>
            <p:cNvPr id="14" name="Ellipse 13">
              <a:extLst>
                <a:ext uri="{FF2B5EF4-FFF2-40B4-BE49-F238E27FC236}">
                  <a16:creationId xmlns:a16="http://schemas.microsoft.com/office/drawing/2014/main" id="{3486A351-0920-F9D3-1982-D87A8D366AA4}"/>
                </a:ext>
              </a:extLst>
            </p:cNvPr>
            <p:cNvSpPr/>
            <p:nvPr/>
          </p:nvSpPr>
          <p:spPr>
            <a:xfrm>
              <a:off x="3174642" y="4732993"/>
              <a:ext cx="1114022" cy="1120462"/>
            </a:xfrm>
            <a:prstGeom prst="ellipse">
              <a:avLst/>
            </a:prstGeom>
            <a:solidFill>
              <a:srgbClr val="751E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5" name="Graphique 14" descr="Badge 1 avec un remplissage uni">
              <a:extLst>
                <a:ext uri="{FF2B5EF4-FFF2-40B4-BE49-F238E27FC236}">
                  <a16:creationId xmlns:a16="http://schemas.microsoft.com/office/drawing/2014/main" id="{61A51082-C45A-407E-CAE3-B06F522B7E9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274453" y="4836024"/>
              <a:ext cx="914400" cy="914400"/>
            </a:xfrm>
            <a:prstGeom prst="rect">
              <a:avLst/>
            </a:prstGeom>
          </p:spPr>
        </p:pic>
      </p:grpSp>
      <p:pic>
        <p:nvPicPr>
          <p:cNvPr id="9" name="Image 8">
            <a:extLst>
              <a:ext uri="{FF2B5EF4-FFF2-40B4-BE49-F238E27FC236}">
                <a16:creationId xmlns:a16="http://schemas.microsoft.com/office/drawing/2014/main" id="{BEFBBEF4-F2BD-2A80-9F29-FAF36F1AE331}"/>
              </a:ext>
            </a:extLst>
          </p:cNvPr>
          <p:cNvPicPr>
            <a:picLocks noChangeAspect="1"/>
          </p:cNvPicPr>
          <p:nvPr/>
        </p:nvPicPr>
        <p:blipFill>
          <a:blip r:embed="rId12"/>
          <a:srcRect l="7838" t="34128" r="8124" b="10322"/>
          <a:stretch/>
        </p:blipFill>
        <p:spPr>
          <a:xfrm>
            <a:off x="520036" y="3949695"/>
            <a:ext cx="2497667" cy="533400"/>
          </a:xfrm>
          <a:prstGeom prst="rect">
            <a:avLst/>
          </a:prstGeom>
        </p:spPr>
      </p:pic>
      <p:pic>
        <p:nvPicPr>
          <p:cNvPr id="11" name="Image 10">
            <a:extLst>
              <a:ext uri="{FF2B5EF4-FFF2-40B4-BE49-F238E27FC236}">
                <a16:creationId xmlns:a16="http://schemas.microsoft.com/office/drawing/2014/main" id="{2FCA8410-A38B-976B-9031-51543A859853}"/>
              </a:ext>
            </a:extLst>
          </p:cNvPr>
          <p:cNvPicPr>
            <a:picLocks noChangeAspect="1"/>
          </p:cNvPicPr>
          <p:nvPr/>
        </p:nvPicPr>
        <p:blipFill>
          <a:blip r:embed="rId13"/>
          <a:srcRect t="28236"/>
          <a:stretch/>
        </p:blipFill>
        <p:spPr>
          <a:xfrm>
            <a:off x="3310873" y="3941721"/>
            <a:ext cx="2491956" cy="492198"/>
          </a:xfrm>
          <a:prstGeom prst="rect">
            <a:avLst/>
          </a:prstGeom>
        </p:spPr>
      </p:pic>
      <p:pic>
        <p:nvPicPr>
          <p:cNvPr id="19" name="Image 18">
            <a:extLst>
              <a:ext uri="{FF2B5EF4-FFF2-40B4-BE49-F238E27FC236}">
                <a16:creationId xmlns:a16="http://schemas.microsoft.com/office/drawing/2014/main" id="{36CBE0AA-FEA9-EE77-7266-56A8B629FB7E}"/>
              </a:ext>
            </a:extLst>
          </p:cNvPr>
          <p:cNvPicPr>
            <a:picLocks noChangeAspect="1"/>
          </p:cNvPicPr>
          <p:nvPr/>
        </p:nvPicPr>
        <p:blipFill>
          <a:blip r:embed="rId14"/>
          <a:stretch>
            <a:fillRect/>
          </a:stretch>
        </p:blipFill>
        <p:spPr>
          <a:xfrm>
            <a:off x="545253" y="5334019"/>
            <a:ext cx="5531401" cy="456510"/>
          </a:xfrm>
          <a:prstGeom prst="rect">
            <a:avLst/>
          </a:prstGeom>
        </p:spPr>
      </p:pic>
      <p:sp>
        <p:nvSpPr>
          <p:cNvPr id="10" name="Rectangle 9">
            <a:extLst>
              <a:ext uri="{FF2B5EF4-FFF2-40B4-BE49-F238E27FC236}">
                <a16:creationId xmlns:a16="http://schemas.microsoft.com/office/drawing/2014/main" id="{96D8626B-05AB-9800-50B9-653E6F2A6D6A}"/>
              </a:ext>
            </a:extLst>
          </p:cNvPr>
          <p:cNvSpPr/>
          <p:nvPr/>
        </p:nvSpPr>
        <p:spPr>
          <a:xfrm>
            <a:off x="9538606" y="6164035"/>
            <a:ext cx="2041071" cy="44903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753972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08006-034C-11C7-C4BA-0147F3ADAB02}"/>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B49443CD-6800-E381-B6B4-640ED19EBAF1}"/>
              </a:ext>
            </a:extLst>
          </p:cNvPr>
          <p:cNvSpPr>
            <a:spLocks noGrp="1"/>
          </p:cNvSpPr>
          <p:nvPr>
            <p:ph type="body" sz="half" idx="13"/>
            <p:custDataLst>
              <p:tags r:id="rId1"/>
            </p:custDataLst>
          </p:nvPr>
        </p:nvSpPr>
        <p:spPr>
          <a:xfrm>
            <a:off x="545254" y="1321438"/>
            <a:ext cx="11092221" cy="362230"/>
          </a:xfrm>
        </p:spPr>
        <p:txBody>
          <a:bodyPr/>
          <a:lstStyle/>
          <a:p>
            <a:r>
              <a:rPr lang="fr-FR" sz="1600" dirty="0"/>
              <a:t>Pour une personne morale (association, entreprise, collectivité territoriale, entreprise individuelle, etc.)</a:t>
            </a:r>
          </a:p>
          <a:p>
            <a:endParaRPr lang="fr-FR" dirty="0"/>
          </a:p>
        </p:txBody>
      </p:sp>
      <p:sp>
        <p:nvSpPr>
          <p:cNvPr id="3" name="Espace réservé du texte 2">
            <a:extLst>
              <a:ext uri="{FF2B5EF4-FFF2-40B4-BE49-F238E27FC236}">
                <a16:creationId xmlns:a16="http://schemas.microsoft.com/office/drawing/2014/main" id="{E0F8EF8A-EF36-631C-CDF1-DF623CE1B4F1}"/>
              </a:ext>
            </a:extLst>
          </p:cNvPr>
          <p:cNvSpPr>
            <a:spLocks noGrp="1"/>
          </p:cNvSpPr>
          <p:nvPr>
            <p:ph type="body" sz="half" idx="17"/>
            <p:custDataLst>
              <p:tags r:id="rId2"/>
            </p:custDataLst>
          </p:nvPr>
        </p:nvSpPr>
        <p:spPr>
          <a:xfrm>
            <a:off x="554524" y="1677370"/>
            <a:ext cx="11092221" cy="458681"/>
          </a:xfrm>
        </p:spPr>
        <p:txBody>
          <a:bodyPr/>
          <a:lstStyle/>
          <a:p>
            <a:r>
              <a:rPr lang="fr-FR" dirty="0">
                <a:solidFill>
                  <a:schemeClr val="accent2">
                    <a:lumMod val="90000"/>
                    <a:lumOff val="10000"/>
                  </a:schemeClr>
                </a:solidFill>
              </a:rPr>
              <a:t>Selon la forme juridique de votre établissement, les pièces justificatives suivantes vous seront demandées :</a:t>
            </a:r>
          </a:p>
          <a:p>
            <a:endParaRPr lang="fr-FR" i="0" dirty="0">
              <a:solidFill>
                <a:schemeClr val="accent2">
                  <a:lumMod val="90000"/>
                  <a:lumOff val="10000"/>
                </a:schemeClr>
              </a:solidFill>
            </a:endParaRPr>
          </a:p>
          <a:p>
            <a:endParaRPr lang="fr-FR" b="0" i="0" dirty="0">
              <a:solidFill>
                <a:schemeClr val="tx1"/>
              </a:solidFill>
            </a:endParaRPr>
          </a:p>
        </p:txBody>
      </p:sp>
      <p:sp>
        <p:nvSpPr>
          <p:cNvPr id="5" name="Espace réservé du texte 4">
            <a:extLst>
              <a:ext uri="{FF2B5EF4-FFF2-40B4-BE49-F238E27FC236}">
                <a16:creationId xmlns:a16="http://schemas.microsoft.com/office/drawing/2014/main" id="{869E4C1C-D726-20D9-7F85-557193484F86}"/>
              </a:ext>
            </a:extLst>
          </p:cNvPr>
          <p:cNvSpPr>
            <a:spLocks noGrp="1"/>
          </p:cNvSpPr>
          <p:nvPr>
            <p:ph type="body" sz="half" idx="16"/>
            <p:custDataLst>
              <p:tags r:id="rId3"/>
            </p:custDataLst>
          </p:nvPr>
        </p:nvSpPr>
        <p:spPr>
          <a:xfrm>
            <a:off x="6167559" y="707327"/>
            <a:ext cx="4586166" cy="363494"/>
          </a:xfrm>
        </p:spPr>
        <p:txBody>
          <a:bodyPr>
            <a:normAutofit/>
          </a:bodyPr>
          <a:lstStyle/>
          <a:p>
            <a:r>
              <a:rPr lang="fr-FR" sz="1050" b="1" dirty="0">
                <a:solidFill>
                  <a:schemeClr val="accent1"/>
                </a:solidFill>
              </a:rPr>
              <a:t>Préparer l’affiliation au CNM – pièces justificatives 1/5</a:t>
            </a:r>
          </a:p>
          <a:p>
            <a:endParaRPr lang="fr-FR" dirty="0"/>
          </a:p>
        </p:txBody>
      </p:sp>
      <p:graphicFrame>
        <p:nvGraphicFramePr>
          <p:cNvPr id="6" name="Tableau 5">
            <a:extLst>
              <a:ext uri="{FF2B5EF4-FFF2-40B4-BE49-F238E27FC236}">
                <a16:creationId xmlns:a16="http://schemas.microsoft.com/office/drawing/2014/main" id="{1BC3D5D1-FF9B-FBA9-503C-8192D75F26F9}"/>
              </a:ext>
            </a:extLst>
          </p:cNvPr>
          <p:cNvGraphicFramePr>
            <a:graphicFrameLocks noGrp="1"/>
          </p:cNvGraphicFramePr>
          <p:nvPr>
            <p:custDataLst>
              <p:tags r:id="rId4"/>
            </p:custDataLst>
            <p:extLst>
              <p:ext uri="{D42A27DB-BD31-4B8C-83A1-F6EECF244321}">
                <p14:modId xmlns:p14="http://schemas.microsoft.com/office/powerpoint/2010/main" val="3406645110"/>
              </p:ext>
            </p:extLst>
          </p:nvPr>
        </p:nvGraphicFramePr>
        <p:xfrm>
          <a:off x="624861" y="2290378"/>
          <a:ext cx="10891297" cy="3898332"/>
        </p:xfrm>
        <a:graphic>
          <a:graphicData uri="http://schemas.openxmlformats.org/drawingml/2006/table">
            <a:tbl>
              <a:tblPr/>
              <a:tblGrid>
                <a:gridCol w="4160289">
                  <a:extLst>
                    <a:ext uri="{9D8B030D-6E8A-4147-A177-3AD203B41FA5}">
                      <a16:colId xmlns:a16="http://schemas.microsoft.com/office/drawing/2014/main" val="530082477"/>
                    </a:ext>
                  </a:extLst>
                </a:gridCol>
                <a:gridCol w="1041184">
                  <a:extLst>
                    <a:ext uri="{9D8B030D-6E8A-4147-A177-3AD203B41FA5}">
                      <a16:colId xmlns:a16="http://schemas.microsoft.com/office/drawing/2014/main" val="582669951"/>
                    </a:ext>
                  </a:extLst>
                </a:gridCol>
                <a:gridCol w="1586399">
                  <a:extLst>
                    <a:ext uri="{9D8B030D-6E8A-4147-A177-3AD203B41FA5}">
                      <a16:colId xmlns:a16="http://schemas.microsoft.com/office/drawing/2014/main" val="4047182364"/>
                    </a:ext>
                  </a:extLst>
                </a:gridCol>
                <a:gridCol w="1564640">
                  <a:extLst>
                    <a:ext uri="{9D8B030D-6E8A-4147-A177-3AD203B41FA5}">
                      <a16:colId xmlns:a16="http://schemas.microsoft.com/office/drawing/2014/main" val="1014243863"/>
                    </a:ext>
                  </a:extLst>
                </a:gridCol>
                <a:gridCol w="1249680">
                  <a:extLst>
                    <a:ext uri="{9D8B030D-6E8A-4147-A177-3AD203B41FA5}">
                      <a16:colId xmlns:a16="http://schemas.microsoft.com/office/drawing/2014/main" val="4193794785"/>
                    </a:ext>
                  </a:extLst>
                </a:gridCol>
                <a:gridCol w="1289105">
                  <a:extLst>
                    <a:ext uri="{9D8B030D-6E8A-4147-A177-3AD203B41FA5}">
                      <a16:colId xmlns:a16="http://schemas.microsoft.com/office/drawing/2014/main" val="1137721970"/>
                    </a:ext>
                  </a:extLst>
                </a:gridCol>
              </a:tblGrid>
              <a:tr h="230808">
                <a:tc>
                  <a:txBody>
                    <a:bodyPr/>
                    <a:lstStyle/>
                    <a:p>
                      <a:pPr algn="l" fontAlgn="b"/>
                      <a:endParaRPr lang="fr-FR" sz="9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noFill/>
                  </a:tcPr>
                </a:tc>
                <a:tc>
                  <a:txBody>
                    <a:bodyPr/>
                    <a:lstStyle/>
                    <a:p>
                      <a:pPr algn="ctr" fontAlgn="ctr"/>
                      <a:r>
                        <a:rPr lang="fr-FR" sz="1000" b="1" i="0" u="none" strike="noStrike" dirty="0">
                          <a:solidFill>
                            <a:srgbClr val="000000"/>
                          </a:solidFill>
                          <a:effectLst/>
                          <a:latin typeface="Calibri" panose="020F0502020204030204" pitchFamily="34" charset="0"/>
                        </a:rPr>
                        <a:t>Association</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chemeClr val="accent2">
                        <a:lumMod val="25000"/>
                        <a:lumOff val="75000"/>
                      </a:schemeClr>
                    </a:solidFill>
                  </a:tcPr>
                </a:tc>
                <a:tc>
                  <a:txBody>
                    <a:bodyPr/>
                    <a:lstStyle/>
                    <a:p>
                      <a:pPr algn="ctr" fontAlgn="ctr"/>
                      <a:r>
                        <a:rPr lang="fr-FR" sz="1000" b="1" i="0" u="none" strike="noStrike" dirty="0">
                          <a:solidFill>
                            <a:srgbClr val="000000"/>
                          </a:solidFill>
                          <a:effectLst/>
                          <a:latin typeface="Calibri" panose="020F0502020204030204" pitchFamily="34" charset="0"/>
                        </a:rPr>
                        <a:t> Société commerciale</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chemeClr val="accent2">
                        <a:lumMod val="25000"/>
                        <a:lumOff val="75000"/>
                      </a:schemeClr>
                    </a:solidFill>
                  </a:tcPr>
                </a:tc>
                <a:tc>
                  <a:txBody>
                    <a:bodyPr/>
                    <a:lstStyle/>
                    <a:p>
                      <a:pPr algn="ctr" fontAlgn="ctr"/>
                      <a:r>
                        <a:rPr lang="fr-FR" sz="1000" b="1" i="0" u="none" strike="noStrike" dirty="0">
                          <a:solidFill>
                            <a:srgbClr val="000000"/>
                          </a:solidFill>
                          <a:effectLst/>
                          <a:latin typeface="Calibri" panose="020F0502020204030204" pitchFamily="34" charset="0"/>
                        </a:rPr>
                        <a:t>Entrepreneur individuel</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chemeClr val="accent2">
                        <a:lumMod val="25000"/>
                        <a:lumOff val="75000"/>
                      </a:schemeClr>
                    </a:solidFill>
                  </a:tcPr>
                </a:tc>
                <a:tc>
                  <a:txBody>
                    <a:bodyPr/>
                    <a:lstStyle/>
                    <a:p>
                      <a:pPr algn="ctr" fontAlgn="ctr"/>
                      <a:r>
                        <a:rPr lang="fr-FR" sz="1000" b="1" i="0" u="none" strike="noStrike" dirty="0">
                          <a:solidFill>
                            <a:srgbClr val="000000"/>
                          </a:solidFill>
                          <a:effectLst/>
                          <a:latin typeface="Calibri" panose="020F0502020204030204" pitchFamily="34" charset="0"/>
                        </a:rPr>
                        <a:t>Collectivité territoriale</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chemeClr val="accent2">
                        <a:lumMod val="25000"/>
                        <a:lumOff val="75000"/>
                      </a:schemeClr>
                    </a:solidFill>
                  </a:tcPr>
                </a:tc>
                <a:tc>
                  <a:txBody>
                    <a:bodyPr/>
                    <a:lstStyle/>
                    <a:p>
                      <a:pPr algn="ctr" fontAlgn="ctr"/>
                      <a:r>
                        <a:rPr lang="fr-FR" sz="1000" b="1" i="0" u="none" strike="noStrike" dirty="0">
                          <a:solidFill>
                            <a:srgbClr val="000000"/>
                          </a:solidFill>
                          <a:effectLst/>
                          <a:latin typeface="Calibri" panose="020F0502020204030204" pitchFamily="34" charset="0"/>
                        </a:rPr>
                        <a:t>Établissement public </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chemeClr val="accent2">
                        <a:lumMod val="25000"/>
                        <a:lumOff val="75000"/>
                      </a:schemeClr>
                    </a:solidFill>
                  </a:tcPr>
                </a:tc>
                <a:extLst>
                  <a:ext uri="{0D108BD9-81ED-4DB2-BD59-A6C34878D82A}">
                    <a16:rowId xmlns:a16="http://schemas.microsoft.com/office/drawing/2014/main" val="686782385"/>
                  </a:ext>
                </a:extLst>
              </a:tr>
              <a:tr h="302470">
                <a:tc>
                  <a:txBody>
                    <a:bodyPr/>
                    <a:lstStyle/>
                    <a:p>
                      <a:pPr algn="l" fontAlgn="ctr"/>
                      <a:r>
                        <a:rPr lang="fr-FR" sz="1000" b="1" i="0" u="none" strike="noStrike" dirty="0">
                          <a:solidFill>
                            <a:srgbClr val="000000"/>
                          </a:solidFill>
                          <a:effectLst/>
                          <a:latin typeface="Calibri" panose="020F0502020204030204" pitchFamily="34" charset="0"/>
                        </a:rPr>
                        <a:t>Parution au journal officiel (création)</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chemeClr val="accent2">
                        <a:lumMod val="25000"/>
                        <a:lumOff val="75000"/>
                      </a:schemeClr>
                    </a:solidFill>
                  </a:tcPr>
                </a:tc>
                <a:tc>
                  <a:txBody>
                    <a:bodyPr/>
                    <a:lstStyle/>
                    <a:p>
                      <a:pPr algn="ctr" fontAlgn="ctr"/>
                      <a:r>
                        <a:rPr lang="fr-FR" sz="1200" b="1" i="0" u="none" strike="noStrike" dirty="0">
                          <a:solidFill>
                            <a:srgbClr val="000000"/>
                          </a:solidFill>
                          <a:effectLst/>
                          <a:latin typeface="Calibri" panose="020F0502020204030204" pitchFamily="34" charset="0"/>
                        </a:rPr>
                        <a:t>X</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noFill/>
                  </a:tcPr>
                </a:tc>
                <a:tc>
                  <a:txBody>
                    <a:bodyPr/>
                    <a:lstStyle/>
                    <a:p>
                      <a:pPr algn="l" fontAlgn="b"/>
                      <a:r>
                        <a:rPr lang="fr-FR" sz="900" b="1" i="0" u="none" strike="noStrike">
                          <a:solidFill>
                            <a:srgbClr val="000000"/>
                          </a:solidFill>
                          <a:effectLst/>
                          <a:latin typeface="Calibri" panose="020F0502020204030204" pitchFamily="34" charset="0"/>
                        </a:rPr>
                        <a:t> </a:t>
                      </a:r>
                    </a:p>
                  </a:txBody>
                  <a:tcPr marL="0" marR="0" marT="0" marB="0" anchor="b">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noFill/>
                  </a:tcPr>
                </a:tc>
                <a:tc>
                  <a:txBody>
                    <a:bodyPr/>
                    <a:lstStyle/>
                    <a:p>
                      <a:pPr algn="l" fontAlgn="b"/>
                      <a:r>
                        <a:rPr lang="fr-FR" sz="900" b="1" i="0" u="none" strike="noStrike">
                          <a:solidFill>
                            <a:srgbClr val="000000"/>
                          </a:solidFill>
                          <a:effectLst/>
                          <a:latin typeface="Calibri" panose="020F0502020204030204" pitchFamily="34" charset="0"/>
                        </a:rPr>
                        <a:t> </a:t>
                      </a:r>
                    </a:p>
                  </a:txBody>
                  <a:tcPr marL="0" marR="0" marT="0" marB="0" anchor="b">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noFill/>
                  </a:tcPr>
                </a:tc>
                <a:tc>
                  <a:txBody>
                    <a:bodyPr/>
                    <a:lstStyle/>
                    <a:p>
                      <a:pPr algn="l" fontAlgn="b"/>
                      <a:r>
                        <a:rPr lang="fr-FR" sz="900" b="1" i="0" u="none" strike="noStrike">
                          <a:solidFill>
                            <a:srgbClr val="000000"/>
                          </a:solidFill>
                          <a:effectLst/>
                          <a:latin typeface="Calibri" panose="020F0502020204030204" pitchFamily="34" charset="0"/>
                        </a:rPr>
                        <a:t> </a:t>
                      </a:r>
                    </a:p>
                  </a:txBody>
                  <a:tcPr marL="0" marR="0" marT="0" marB="0" anchor="b">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noFill/>
                  </a:tcPr>
                </a:tc>
                <a:tc>
                  <a:txBody>
                    <a:bodyPr/>
                    <a:lstStyle/>
                    <a:p>
                      <a:pPr algn="l" fontAlgn="b"/>
                      <a:r>
                        <a:rPr lang="fr-FR" sz="900" b="1" i="0" u="none" strike="noStrike" dirty="0">
                          <a:solidFill>
                            <a:srgbClr val="000000"/>
                          </a:solidFill>
                          <a:effectLst/>
                          <a:latin typeface="Calibri" panose="020F0502020204030204" pitchFamily="34" charset="0"/>
                        </a:rPr>
                        <a:t> </a:t>
                      </a:r>
                    </a:p>
                  </a:txBody>
                  <a:tcPr marL="0" marR="0" marT="0" marB="0" anchor="b">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984802378"/>
                  </a:ext>
                </a:extLst>
              </a:tr>
              <a:tr h="451668">
                <a:tc>
                  <a:txBody>
                    <a:bodyPr/>
                    <a:lstStyle/>
                    <a:p>
                      <a:pPr algn="l" fontAlgn="ctr"/>
                      <a:r>
                        <a:rPr lang="fr-FR" sz="1000" b="1" i="0" u="none" strike="noStrike" dirty="0">
                          <a:solidFill>
                            <a:srgbClr val="000000"/>
                          </a:solidFill>
                          <a:effectLst/>
                          <a:latin typeface="Calibri" panose="020F0502020204030204" pitchFamily="34" charset="0"/>
                        </a:rPr>
                        <a:t>Récépissé de déclaration en préfecture </a:t>
                      </a:r>
                      <a:br>
                        <a:rPr lang="fr-FR" sz="1000" b="1" i="0" u="none" strike="noStrike" dirty="0">
                          <a:solidFill>
                            <a:srgbClr val="000000"/>
                          </a:solidFill>
                          <a:effectLst/>
                          <a:latin typeface="Calibri" panose="020F0502020204030204" pitchFamily="34" charset="0"/>
                        </a:rPr>
                      </a:br>
                      <a:r>
                        <a:rPr lang="fr-FR" sz="1000" b="1" i="0" u="none" strike="noStrike" dirty="0">
                          <a:solidFill>
                            <a:srgbClr val="000000"/>
                          </a:solidFill>
                          <a:effectLst/>
                          <a:latin typeface="Calibri" panose="020F0502020204030204" pitchFamily="34" charset="0"/>
                        </a:rPr>
                        <a:t>(si changement d'adresse du siège social depuis la création)</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chemeClr val="accent2">
                        <a:lumMod val="10000"/>
                        <a:lumOff val="90000"/>
                      </a:schemeClr>
                    </a:solidFill>
                  </a:tcPr>
                </a:tc>
                <a:tc>
                  <a:txBody>
                    <a:bodyPr/>
                    <a:lstStyle/>
                    <a:p>
                      <a:pPr algn="ctr" fontAlgn="ctr"/>
                      <a:r>
                        <a:rPr lang="fr-FR" sz="1200" b="1" i="0" u="none" strike="noStrike" dirty="0">
                          <a:solidFill>
                            <a:schemeClr val="tx1"/>
                          </a:solidFill>
                          <a:effectLst/>
                          <a:latin typeface="Calibri" panose="020F0502020204030204" pitchFamily="34" charset="0"/>
                        </a:rPr>
                        <a:t>Si applicable</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chemeClr val="accent2">
                        <a:lumMod val="10000"/>
                        <a:lumOff val="90000"/>
                      </a:schemeClr>
                    </a:solidFill>
                  </a:tcPr>
                </a:tc>
                <a:tc>
                  <a:txBody>
                    <a:bodyPr/>
                    <a:lstStyle/>
                    <a:p>
                      <a:pPr algn="l" fontAlgn="b"/>
                      <a:r>
                        <a:rPr lang="fr-FR" sz="900" b="1" i="0" u="none" strike="noStrike" dirty="0">
                          <a:solidFill>
                            <a:srgbClr val="000000"/>
                          </a:solidFill>
                          <a:effectLst/>
                          <a:latin typeface="Calibri" panose="020F0502020204030204" pitchFamily="34" charset="0"/>
                        </a:rPr>
                        <a:t> </a:t>
                      </a:r>
                    </a:p>
                  </a:txBody>
                  <a:tcPr marL="0" marR="0" marT="0" marB="0" anchor="b">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chemeClr val="accent2">
                        <a:lumMod val="10000"/>
                        <a:lumOff val="90000"/>
                      </a:schemeClr>
                    </a:solidFill>
                  </a:tcPr>
                </a:tc>
                <a:tc>
                  <a:txBody>
                    <a:bodyPr/>
                    <a:lstStyle/>
                    <a:p>
                      <a:pPr algn="l" fontAlgn="b"/>
                      <a:r>
                        <a:rPr lang="fr-FR" sz="900" b="1" i="0" u="none" strike="noStrike" dirty="0">
                          <a:solidFill>
                            <a:srgbClr val="000000"/>
                          </a:solidFill>
                          <a:effectLst/>
                          <a:latin typeface="Calibri" panose="020F0502020204030204" pitchFamily="34" charset="0"/>
                        </a:rPr>
                        <a:t> </a:t>
                      </a:r>
                    </a:p>
                  </a:txBody>
                  <a:tcPr marL="0" marR="0" marT="0" marB="0" anchor="b">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chemeClr val="accent2">
                        <a:lumMod val="10000"/>
                        <a:lumOff val="90000"/>
                      </a:schemeClr>
                    </a:solidFill>
                  </a:tcPr>
                </a:tc>
                <a:tc>
                  <a:txBody>
                    <a:bodyPr/>
                    <a:lstStyle/>
                    <a:p>
                      <a:pPr algn="l" fontAlgn="b"/>
                      <a:r>
                        <a:rPr lang="fr-FR" sz="900" b="1" i="0" u="none" strike="noStrike" dirty="0">
                          <a:solidFill>
                            <a:srgbClr val="000000"/>
                          </a:solidFill>
                          <a:effectLst/>
                          <a:latin typeface="Calibri" panose="020F0502020204030204" pitchFamily="34" charset="0"/>
                        </a:rPr>
                        <a:t> </a:t>
                      </a:r>
                    </a:p>
                  </a:txBody>
                  <a:tcPr marL="0" marR="0" marT="0" marB="0" anchor="b">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chemeClr val="accent2">
                        <a:lumMod val="10000"/>
                        <a:lumOff val="90000"/>
                      </a:schemeClr>
                    </a:solidFill>
                  </a:tcPr>
                </a:tc>
                <a:tc>
                  <a:txBody>
                    <a:bodyPr/>
                    <a:lstStyle/>
                    <a:p>
                      <a:pPr algn="l" fontAlgn="b"/>
                      <a:r>
                        <a:rPr lang="fr-FR" sz="900" b="1" i="0" u="none" strike="noStrike" dirty="0">
                          <a:solidFill>
                            <a:srgbClr val="000000"/>
                          </a:solidFill>
                          <a:effectLst/>
                          <a:latin typeface="Calibri" panose="020F0502020204030204" pitchFamily="34" charset="0"/>
                        </a:rPr>
                        <a:t> </a:t>
                      </a:r>
                    </a:p>
                  </a:txBody>
                  <a:tcPr marL="0" marR="0" marT="0" marB="0" anchor="b">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chemeClr val="accent2">
                        <a:lumMod val="10000"/>
                        <a:lumOff val="90000"/>
                      </a:schemeClr>
                    </a:solidFill>
                  </a:tcPr>
                </a:tc>
                <a:extLst>
                  <a:ext uri="{0D108BD9-81ED-4DB2-BD59-A6C34878D82A}">
                    <a16:rowId xmlns:a16="http://schemas.microsoft.com/office/drawing/2014/main" val="1354806438"/>
                  </a:ext>
                </a:extLst>
              </a:tr>
              <a:tr h="326355">
                <a:tc>
                  <a:txBody>
                    <a:bodyPr/>
                    <a:lstStyle/>
                    <a:p>
                      <a:pPr algn="l" fontAlgn="ctr"/>
                      <a:r>
                        <a:rPr lang="fr-FR" sz="1000" b="1" i="0" u="none" strike="noStrike" dirty="0" err="1">
                          <a:solidFill>
                            <a:srgbClr val="000000"/>
                          </a:solidFill>
                          <a:effectLst/>
                          <a:latin typeface="Calibri" panose="020F0502020204030204" pitchFamily="34" charset="0"/>
                        </a:rPr>
                        <a:t>Kbis</a:t>
                      </a:r>
                      <a:r>
                        <a:rPr lang="fr-FR" sz="1000" b="1" i="0" u="none" strike="noStrike" dirty="0">
                          <a:solidFill>
                            <a:srgbClr val="000000"/>
                          </a:solidFill>
                          <a:effectLst/>
                          <a:latin typeface="Calibri" panose="020F0502020204030204" pitchFamily="34" charset="0"/>
                        </a:rPr>
                        <a:t> (site infogreffe.fr) ou extrait INPI de moins de 3 mois</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chemeClr val="accent2">
                        <a:lumMod val="25000"/>
                        <a:lumOff val="75000"/>
                      </a:schemeClr>
                    </a:solidFill>
                  </a:tcPr>
                </a:tc>
                <a:tc>
                  <a:txBody>
                    <a:bodyPr/>
                    <a:lstStyle/>
                    <a:p>
                      <a:pPr algn="l" fontAlgn="b"/>
                      <a:r>
                        <a:rPr lang="fr-FR" sz="900" b="1" i="0" u="none" strike="noStrike" dirty="0">
                          <a:solidFill>
                            <a:srgbClr val="000000"/>
                          </a:solidFill>
                          <a:effectLst/>
                          <a:latin typeface="Calibri" panose="020F0502020204030204" pitchFamily="34" charset="0"/>
                        </a:rPr>
                        <a:t> </a:t>
                      </a:r>
                    </a:p>
                  </a:txBody>
                  <a:tcPr marL="0" marR="0" marT="0" marB="0" anchor="b">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noFill/>
                  </a:tcPr>
                </a:tc>
                <a:tc>
                  <a:txBody>
                    <a:bodyPr/>
                    <a:lstStyle/>
                    <a:p>
                      <a:pPr algn="ctr" fontAlgn="ctr"/>
                      <a:r>
                        <a:rPr lang="fr-FR" sz="1200" b="1" i="0" u="none" strike="noStrike" dirty="0">
                          <a:solidFill>
                            <a:srgbClr val="000000"/>
                          </a:solidFill>
                          <a:effectLst/>
                          <a:latin typeface="Calibri" panose="020F0502020204030204" pitchFamily="34" charset="0"/>
                        </a:rPr>
                        <a:t>X</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noFill/>
                  </a:tcPr>
                </a:tc>
                <a:tc>
                  <a:txBody>
                    <a:bodyPr/>
                    <a:lstStyle/>
                    <a:p>
                      <a:pPr algn="ctr" fontAlgn="ctr"/>
                      <a:r>
                        <a:rPr lang="fr-FR" sz="1200" b="1" i="0" u="none" strike="noStrike">
                          <a:solidFill>
                            <a:srgbClr val="FF0000"/>
                          </a:solidFill>
                          <a:effectLst/>
                          <a:latin typeface="Calibri" panose="020F0502020204030204" pitchFamily="34" charset="0"/>
                        </a:rPr>
                        <a:t> </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noFill/>
                  </a:tcPr>
                </a:tc>
                <a:tc>
                  <a:txBody>
                    <a:bodyPr/>
                    <a:lstStyle/>
                    <a:p>
                      <a:pPr algn="l" fontAlgn="b"/>
                      <a:r>
                        <a:rPr lang="fr-FR" sz="900" b="1" i="0" u="none" strike="noStrike">
                          <a:solidFill>
                            <a:srgbClr val="000000"/>
                          </a:solidFill>
                          <a:effectLst/>
                          <a:latin typeface="Calibri" panose="020F0502020204030204" pitchFamily="34" charset="0"/>
                        </a:rPr>
                        <a:t> </a:t>
                      </a:r>
                    </a:p>
                  </a:txBody>
                  <a:tcPr marL="0" marR="0" marT="0" marB="0" anchor="b">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noFill/>
                  </a:tcPr>
                </a:tc>
                <a:tc>
                  <a:txBody>
                    <a:bodyPr/>
                    <a:lstStyle/>
                    <a:p>
                      <a:pPr algn="ctr" fontAlgn="ctr"/>
                      <a:r>
                        <a:rPr lang="fr-FR" sz="1200" b="1" i="0" u="none" strike="noStrike" dirty="0">
                          <a:solidFill>
                            <a:schemeClr val="tx1"/>
                          </a:solidFill>
                          <a:effectLst/>
                          <a:latin typeface="Calibri" panose="020F0502020204030204" pitchFamily="34" charset="0"/>
                        </a:rPr>
                        <a:t>Si applicable</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4129271211"/>
                  </a:ext>
                </a:extLst>
              </a:tr>
              <a:tr h="283285">
                <a:tc>
                  <a:txBody>
                    <a:bodyPr/>
                    <a:lstStyle/>
                    <a:p>
                      <a:pPr algn="l" fontAlgn="ctr"/>
                      <a:r>
                        <a:rPr lang="fr-FR" sz="1000" b="1" i="0" u="none" strike="noStrike" dirty="0">
                          <a:solidFill>
                            <a:srgbClr val="000000"/>
                          </a:solidFill>
                          <a:effectLst/>
                          <a:latin typeface="Calibri" panose="020F0502020204030204" pitchFamily="34" charset="0"/>
                        </a:rPr>
                        <a:t>Avis INSEE SIRENE de moins de 3 mois</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chemeClr val="accent2">
                        <a:lumMod val="10000"/>
                        <a:lumOff val="90000"/>
                      </a:schemeClr>
                    </a:solidFill>
                  </a:tcPr>
                </a:tc>
                <a:tc>
                  <a:txBody>
                    <a:bodyPr/>
                    <a:lstStyle/>
                    <a:p>
                      <a:pPr algn="ctr" fontAlgn="ctr"/>
                      <a:r>
                        <a:rPr lang="fr-FR" sz="1200" b="1" i="0" u="none" strike="noStrike" dirty="0">
                          <a:solidFill>
                            <a:srgbClr val="FF0000"/>
                          </a:solidFill>
                          <a:effectLst/>
                          <a:latin typeface="Calibri" panose="020F0502020204030204" pitchFamily="34" charset="0"/>
                        </a:rPr>
                        <a:t> </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chemeClr val="accent2">
                        <a:lumMod val="10000"/>
                        <a:lumOff val="90000"/>
                      </a:schemeClr>
                    </a:solidFill>
                  </a:tcPr>
                </a:tc>
                <a:tc>
                  <a:txBody>
                    <a:bodyPr/>
                    <a:lstStyle/>
                    <a:p>
                      <a:pPr algn="ctr" fontAlgn="ctr"/>
                      <a:r>
                        <a:rPr lang="fr-FR" sz="1200" b="1" i="0" u="none" strike="noStrike" dirty="0">
                          <a:solidFill>
                            <a:srgbClr val="FF0000"/>
                          </a:solidFill>
                          <a:effectLst/>
                          <a:latin typeface="Calibri" panose="020F0502020204030204" pitchFamily="34" charset="0"/>
                        </a:rPr>
                        <a:t> </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chemeClr val="accent2">
                        <a:lumMod val="10000"/>
                        <a:lumOff val="90000"/>
                      </a:schemeClr>
                    </a:solidFill>
                  </a:tcPr>
                </a:tc>
                <a:tc>
                  <a:txBody>
                    <a:bodyPr/>
                    <a:lstStyle/>
                    <a:p>
                      <a:pPr algn="ctr" fontAlgn="ctr"/>
                      <a:r>
                        <a:rPr lang="fr-FR" sz="1200" b="1" i="0" u="none" strike="noStrike" dirty="0">
                          <a:solidFill>
                            <a:srgbClr val="000000"/>
                          </a:solidFill>
                          <a:effectLst/>
                          <a:latin typeface="Calibri" panose="020F0502020204030204" pitchFamily="34" charset="0"/>
                        </a:rPr>
                        <a:t>X</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chemeClr val="accent2">
                        <a:lumMod val="10000"/>
                        <a:lumOff val="90000"/>
                      </a:schemeClr>
                    </a:solidFill>
                  </a:tcPr>
                </a:tc>
                <a:tc>
                  <a:txBody>
                    <a:bodyPr/>
                    <a:lstStyle/>
                    <a:p>
                      <a:pPr algn="ctr" fontAlgn="ctr"/>
                      <a:r>
                        <a:rPr lang="fr-FR" sz="1200" b="1" i="0" u="none" strike="noStrike" dirty="0">
                          <a:solidFill>
                            <a:srgbClr val="000000"/>
                          </a:solidFill>
                          <a:effectLst/>
                          <a:latin typeface="Calibri" panose="020F0502020204030204" pitchFamily="34" charset="0"/>
                        </a:rPr>
                        <a:t> </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chemeClr val="accent2">
                        <a:lumMod val="10000"/>
                        <a:lumOff val="90000"/>
                      </a:schemeClr>
                    </a:solidFill>
                  </a:tcPr>
                </a:tc>
                <a:tc>
                  <a:txBody>
                    <a:bodyPr/>
                    <a:lstStyle/>
                    <a:p>
                      <a:pPr algn="ctr" fontAlgn="ctr"/>
                      <a:r>
                        <a:rPr lang="fr-FR" sz="1200" b="1" i="0" u="none" strike="noStrike" dirty="0">
                          <a:solidFill>
                            <a:srgbClr val="000000"/>
                          </a:solidFill>
                          <a:effectLst/>
                          <a:latin typeface="Calibri" panose="020F0502020204030204" pitchFamily="34" charset="0"/>
                        </a:rPr>
                        <a:t>X</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chemeClr val="accent2">
                        <a:lumMod val="10000"/>
                        <a:lumOff val="90000"/>
                      </a:schemeClr>
                    </a:solidFill>
                  </a:tcPr>
                </a:tc>
                <a:extLst>
                  <a:ext uri="{0D108BD9-81ED-4DB2-BD59-A6C34878D82A}">
                    <a16:rowId xmlns:a16="http://schemas.microsoft.com/office/drawing/2014/main" val="464377761"/>
                  </a:ext>
                </a:extLst>
              </a:tr>
              <a:tr h="413312">
                <a:tc>
                  <a:txBody>
                    <a:bodyPr/>
                    <a:lstStyle/>
                    <a:p>
                      <a:pPr algn="l" fontAlgn="ctr"/>
                      <a:r>
                        <a:rPr lang="fr-FR" sz="1000" b="1" i="0" u="none" strike="noStrike" dirty="0">
                          <a:solidFill>
                            <a:srgbClr val="000000"/>
                          </a:solidFill>
                          <a:effectLst/>
                          <a:latin typeface="Calibri" panose="020F0502020204030204" pitchFamily="34" charset="0"/>
                        </a:rPr>
                        <a:t>Liste des membres au C.A. avec rôle de chacun </a:t>
                      </a:r>
                      <a:br>
                        <a:rPr lang="fr-FR" sz="1000" b="1" i="0" u="none" strike="noStrike" dirty="0">
                          <a:solidFill>
                            <a:srgbClr val="000000"/>
                          </a:solidFill>
                          <a:effectLst/>
                          <a:latin typeface="Calibri" panose="020F0502020204030204" pitchFamily="34" charset="0"/>
                        </a:rPr>
                      </a:br>
                      <a:r>
                        <a:rPr lang="fr-FR" sz="1000" b="1" i="0" u="none" strike="noStrike" dirty="0">
                          <a:solidFill>
                            <a:srgbClr val="000000"/>
                          </a:solidFill>
                          <a:effectLst/>
                          <a:latin typeface="Calibri" panose="020F0502020204030204" pitchFamily="34" charset="0"/>
                        </a:rPr>
                        <a:t>(Président, Trésorier,...)</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chemeClr val="accent2">
                        <a:lumMod val="25000"/>
                        <a:lumOff val="75000"/>
                      </a:schemeClr>
                    </a:solidFill>
                  </a:tcPr>
                </a:tc>
                <a:tc>
                  <a:txBody>
                    <a:bodyPr/>
                    <a:lstStyle/>
                    <a:p>
                      <a:pPr algn="ctr" fontAlgn="ctr"/>
                      <a:r>
                        <a:rPr lang="fr-FR" sz="1200" b="1" i="0" u="none" strike="noStrike" dirty="0">
                          <a:solidFill>
                            <a:srgbClr val="000000"/>
                          </a:solidFill>
                          <a:effectLst/>
                          <a:latin typeface="Calibri" panose="020F0502020204030204" pitchFamily="34" charset="0"/>
                        </a:rPr>
                        <a:t>X</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noFill/>
                  </a:tcPr>
                </a:tc>
                <a:tc>
                  <a:txBody>
                    <a:bodyPr/>
                    <a:lstStyle/>
                    <a:p>
                      <a:pPr algn="l" fontAlgn="b"/>
                      <a:r>
                        <a:rPr lang="fr-FR" sz="900" b="1" i="0" u="none" strike="noStrike">
                          <a:solidFill>
                            <a:srgbClr val="000000"/>
                          </a:solidFill>
                          <a:effectLst/>
                          <a:latin typeface="Calibri" panose="020F0502020204030204" pitchFamily="34" charset="0"/>
                        </a:rPr>
                        <a:t> </a:t>
                      </a:r>
                    </a:p>
                  </a:txBody>
                  <a:tcPr marL="0" marR="0" marT="0" marB="0" anchor="b">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noFill/>
                  </a:tcPr>
                </a:tc>
                <a:tc>
                  <a:txBody>
                    <a:bodyPr/>
                    <a:lstStyle/>
                    <a:p>
                      <a:pPr algn="l" fontAlgn="b"/>
                      <a:r>
                        <a:rPr lang="fr-FR" sz="900" b="1" i="0" u="none" strike="noStrike">
                          <a:solidFill>
                            <a:srgbClr val="000000"/>
                          </a:solidFill>
                          <a:effectLst/>
                          <a:latin typeface="Calibri" panose="020F0502020204030204" pitchFamily="34" charset="0"/>
                        </a:rPr>
                        <a:t> </a:t>
                      </a:r>
                    </a:p>
                  </a:txBody>
                  <a:tcPr marL="0" marR="0" marT="0" marB="0" anchor="b">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noFill/>
                  </a:tcPr>
                </a:tc>
                <a:tc>
                  <a:txBody>
                    <a:bodyPr/>
                    <a:lstStyle/>
                    <a:p>
                      <a:pPr algn="l" fontAlgn="b"/>
                      <a:r>
                        <a:rPr lang="fr-FR" sz="900" b="1" i="0" u="none" strike="noStrike">
                          <a:solidFill>
                            <a:srgbClr val="000000"/>
                          </a:solidFill>
                          <a:effectLst/>
                          <a:latin typeface="Calibri" panose="020F0502020204030204" pitchFamily="34" charset="0"/>
                        </a:rPr>
                        <a:t> </a:t>
                      </a:r>
                    </a:p>
                  </a:txBody>
                  <a:tcPr marL="0" marR="0" marT="0" marB="0" anchor="b">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noFill/>
                  </a:tcPr>
                </a:tc>
                <a:tc>
                  <a:txBody>
                    <a:bodyPr/>
                    <a:lstStyle/>
                    <a:p>
                      <a:pPr algn="l" fontAlgn="b"/>
                      <a:r>
                        <a:rPr lang="fr-FR" sz="900" b="1" i="0" u="none" strike="noStrike" dirty="0">
                          <a:solidFill>
                            <a:srgbClr val="000000"/>
                          </a:solidFill>
                          <a:effectLst/>
                          <a:latin typeface="Calibri" panose="020F0502020204030204" pitchFamily="34" charset="0"/>
                        </a:rPr>
                        <a:t> </a:t>
                      </a:r>
                    </a:p>
                  </a:txBody>
                  <a:tcPr marL="0" marR="0" marT="0" marB="0" anchor="b">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3376655911"/>
                  </a:ext>
                </a:extLst>
              </a:tr>
              <a:tr h="289067">
                <a:tc>
                  <a:txBody>
                    <a:bodyPr/>
                    <a:lstStyle/>
                    <a:p>
                      <a:pPr algn="l" fontAlgn="ctr"/>
                      <a:r>
                        <a:rPr lang="fr-FR" sz="1000" b="1" i="0" u="none" strike="noStrike" dirty="0">
                          <a:solidFill>
                            <a:srgbClr val="000000"/>
                          </a:solidFill>
                          <a:effectLst/>
                          <a:latin typeface="Calibri" panose="020F0502020204030204" pitchFamily="34" charset="0"/>
                        </a:rPr>
                        <a:t>PV d'élection Maire ou Président (si changement de représentant légal)</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chemeClr val="accent2">
                        <a:lumMod val="10000"/>
                        <a:lumOff val="90000"/>
                      </a:schemeClr>
                    </a:solidFill>
                  </a:tcPr>
                </a:tc>
                <a:tc>
                  <a:txBody>
                    <a:bodyPr/>
                    <a:lstStyle/>
                    <a:p>
                      <a:pPr algn="l" fontAlgn="b"/>
                      <a:r>
                        <a:rPr lang="fr-FR" sz="900" b="1" i="0" u="none" strike="noStrike" dirty="0">
                          <a:solidFill>
                            <a:srgbClr val="000000"/>
                          </a:solidFill>
                          <a:effectLst/>
                          <a:latin typeface="Calibri" panose="020F0502020204030204" pitchFamily="34" charset="0"/>
                        </a:rPr>
                        <a:t> </a:t>
                      </a:r>
                    </a:p>
                  </a:txBody>
                  <a:tcPr marL="0" marR="0" marT="0" marB="0" anchor="b">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chemeClr val="accent2">
                        <a:lumMod val="10000"/>
                        <a:lumOff val="90000"/>
                      </a:schemeClr>
                    </a:solidFill>
                  </a:tcPr>
                </a:tc>
                <a:tc>
                  <a:txBody>
                    <a:bodyPr/>
                    <a:lstStyle/>
                    <a:p>
                      <a:pPr algn="l" fontAlgn="b"/>
                      <a:r>
                        <a:rPr lang="fr-FR" sz="900" b="1" i="0" u="none" strike="noStrike" dirty="0">
                          <a:solidFill>
                            <a:srgbClr val="000000"/>
                          </a:solidFill>
                          <a:effectLst/>
                          <a:latin typeface="Calibri" panose="020F0502020204030204" pitchFamily="34" charset="0"/>
                        </a:rPr>
                        <a:t> </a:t>
                      </a:r>
                    </a:p>
                  </a:txBody>
                  <a:tcPr marL="0" marR="0" marT="0" marB="0" anchor="b">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chemeClr val="accent2">
                        <a:lumMod val="10000"/>
                        <a:lumOff val="90000"/>
                      </a:schemeClr>
                    </a:solidFill>
                  </a:tcPr>
                </a:tc>
                <a:tc>
                  <a:txBody>
                    <a:bodyPr/>
                    <a:lstStyle/>
                    <a:p>
                      <a:pPr algn="l" fontAlgn="b"/>
                      <a:r>
                        <a:rPr lang="fr-FR" sz="900" b="1" i="0" u="none" strike="noStrike" dirty="0">
                          <a:solidFill>
                            <a:srgbClr val="000000"/>
                          </a:solidFill>
                          <a:effectLst/>
                          <a:latin typeface="Calibri" panose="020F0502020204030204" pitchFamily="34" charset="0"/>
                        </a:rPr>
                        <a:t> </a:t>
                      </a:r>
                    </a:p>
                  </a:txBody>
                  <a:tcPr marL="0" marR="0" marT="0" marB="0" anchor="b">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chemeClr val="accent2">
                        <a:lumMod val="10000"/>
                        <a:lumOff val="90000"/>
                      </a:schemeClr>
                    </a:solidFill>
                  </a:tcPr>
                </a:tc>
                <a:tc>
                  <a:txBody>
                    <a:bodyPr/>
                    <a:lstStyle/>
                    <a:p>
                      <a:pPr algn="ctr" fontAlgn="ctr"/>
                      <a:r>
                        <a:rPr lang="fr-FR" sz="1200" b="1" i="0" u="none" strike="noStrike" dirty="0">
                          <a:solidFill>
                            <a:schemeClr val="tx1"/>
                          </a:solidFill>
                          <a:effectLst/>
                          <a:latin typeface="Calibri" panose="020F0502020204030204" pitchFamily="34" charset="0"/>
                        </a:rPr>
                        <a:t>Si applicable</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chemeClr val="accent2">
                        <a:lumMod val="10000"/>
                        <a:lumOff val="90000"/>
                      </a:schemeClr>
                    </a:solidFill>
                  </a:tcPr>
                </a:tc>
                <a:tc>
                  <a:txBody>
                    <a:bodyPr/>
                    <a:lstStyle/>
                    <a:p>
                      <a:pPr algn="l" fontAlgn="b"/>
                      <a:r>
                        <a:rPr lang="fr-FR" sz="900" b="1" i="0" u="none" strike="noStrike" dirty="0">
                          <a:solidFill>
                            <a:srgbClr val="000000"/>
                          </a:solidFill>
                          <a:effectLst/>
                          <a:latin typeface="Calibri" panose="020F0502020204030204" pitchFamily="34" charset="0"/>
                        </a:rPr>
                        <a:t> </a:t>
                      </a:r>
                    </a:p>
                  </a:txBody>
                  <a:tcPr marL="0" marR="0" marT="0" marB="0" anchor="b">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chemeClr val="accent2">
                        <a:lumMod val="10000"/>
                        <a:lumOff val="90000"/>
                      </a:schemeClr>
                    </a:solidFill>
                  </a:tcPr>
                </a:tc>
                <a:extLst>
                  <a:ext uri="{0D108BD9-81ED-4DB2-BD59-A6C34878D82A}">
                    <a16:rowId xmlns:a16="http://schemas.microsoft.com/office/drawing/2014/main" val="788406899"/>
                  </a:ext>
                </a:extLst>
              </a:tr>
              <a:tr h="303849">
                <a:tc>
                  <a:txBody>
                    <a:bodyPr/>
                    <a:lstStyle/>
                    <a:p>
                      <a:pPr algn="l" fontAlgn="ctr"/>
                      <a:r>
                        <a:rPr lang="fr-FR" sz="1000" b="1" i="0" u="none" strike="noStrike" dirty="0">
                          <a:solidFill>
                            <a:srgbClr val="000000"/>
                          </a:solidFill>
                          <a:effectLst/>
                          <a:latin typeface="Calibri" panose="020F0502020204030204" pitchFamily="34" charset="0"/>
                        </a:rPr>
                        <a:t>Statuts</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chemeClr val="accent2">
                        <a:lumMod val="25000"/>
                        <a:lumOff val="75000"/>
                      </a:schemeClr>
                    </a:solidFill>
                  </a:tcPr>
                </a:tc>
                <a:tc>
                  <a:txBody>
                    <a:bodyPr/>
                    <a:lstStyle/>
                    <a:p>
                      <a:pPr algn="l" fontAlgn="b"/>
                      <a:r>
                        <a:rPr lang="fr-FR" sz="900" b="1" i="0" u="none" strike="noStrike">
                          <a:solidFill>
                            <a:srgbClr val="000000"/>
                          </a:solidFill>
                          <a:effectLst/>
                          <a:latin typeface="Calibri" panose="020F0502020204030204" pitchFamily="34" charset="0"/>
                        </a:rPr>
                        <a:t> </a:t>
                      </a:r>
                    </a:p>
                  </a:txBody>
                  <a:tcPr marL="0" marR="0" marT="0" marB="0" anchor="b">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noFill/>
                  </a:tcPr>
                </a:tc>
                <a:tc>
                  <a:txBody>
                    <a:bodyPr/>
                    <a:lstStyle/>
                    <a:p>
                      <a:pPr algn="l" fontAlgn="b"/>
                      <a:r>
                        <a:rPr lang="fr-FR" sz="900" b="1" i="0" u="none" strike="noStrike" dirty="0">
                          <a:solidFill>
                            <a:srgbClr val="000000"/>
                          </a:solidFill>
                          <a:effectLst/>
                          <a:latin typeface="Calibri" panose="020F0502020204030204" pitchFamily="34" charset="0"/>
                        </a:rPr>
                        <a:t> </a:t>
                      </a:r>
                    </a:p>
                  </a:txBody>
                  <a:tcPr marL="0" marR="0" marT="0" marB="0" anchor="b">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noFill/>
                  </a:tcPr>
                </a:tc>
                <a:tc>
                  <a:txBody>
                    <a:bodyPr/>
                    <a:lstStyle/>
                    <a:p>
                      <a:pPr algn="l" fontAlgn="b"/>
                      <a:r>
                        <a:rPr lang="fr-FR" sz="900" b="1" i="0" u="none" strike="noStrike" dirty="0">
                          <a:solidFill>
                            <a:srgbClr val="000000"/>
                          </a:solidFill>
                          <a:effectLst/>
                          <a:latin typeface="Calibri" panose="020F0502020204030204" pitchFamily="34" charset="0"/>
                        </a:rPr>
                        <a:t> </a:t>
                      </a:r>
                    </a:p>
                  </a:txBody>
                  <a:tcPr marL="0" marR="0" marT="0" marB="0" anchor="b">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noFill/>
                  </a:tcPr>
                </a:tc>
                <a:tc>
                  <a:txBody>
                    <a:bodyPr/>
                    <a:lstStyle/>
                    <a:p>
                      <a:pPr algn="l" fontAlgn="b"/>
                      <a:r>
                        <a:rPr lang="fr-FR" sz="900" b="1" i="0" u="none" strike="noStrike" dirty="0">
                          <a:solidFill>
                            <a:srgbClr val="000000"/>
                          </a:solidFill>
                          <a:effectLst/>
                          <a:latin typeface="Calibri" panose="020F0502020204030204" pitchFamily="34" charset="0"/>
                        </a:rPr>
                        <a:t> </a:t>
                      </a:r>
                    </a:p>
                  </a:txBody>
                  <a:tcPr marL="0" marR="0" marT="0" marB="0" anchor="b">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noFill/>
                  </a:tcPr>
                </a:tc>
                <a:tc>
                  <a:txBody>
                    <a:bodyPr/>
                    <a:lstStyle/>
                    <a:p>
                      <a:pPr algn="ctr" fontAlgn="ctr"/>
                      <a:r>
                        <a:rPr lang="fr-FR" sz="1200" b="1" i="0" u="none" strike="noStrike" dirty="0">
                          <a:solidFill>
                            <a:schemeClr val="tx1"/>
                          </a:solidFill>
                          <a:effectLst/>
                          <a:latin typeface="Calibri" panose="020F0502020204030204" pitchFamily="34" charset="0"/>
                        </a:rPr>
                        <a:t>Si applicable</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2832518900"/>
                  </a:ext>
                </a:extLst>
              </a:tr>
              <a:tr h="320273">
                <a:tc>
                  <a:txBody>
                    <a:bodyPr/>
                    <a:lstStyle/>
                    <a:p>
                      <a:pPr algn="l" fontAlgn="ctr"/>
                      <a:r>
                        <a:rPr lang="fr-FR" sz="1000" b="1" i="0" u="none" strike="noStrike" dirty="0">
                          <a:solidFill>
                            <a:srgbClr val="000000"/>
                          </a:solidFill>
                          <a:effectLst/>
                          <a:latin typeface="Calibri" panose="020F0502020204030204" pitchFamily="34" charset="0"/>
                        </a:rPr>
                        <a:t>Liasse fiscale / bilan, compte de résultat (ou bilan simplifié)  n-1 et n-2*</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chemeClr val="accent2">
                        <a:lumMod val="10000"/>
                        <a:lumOff val="90000"/>
                      </a:schemeClr>
                    </a:solidFill>
                  </a:tcPr>
                </a:tc>
                <a:tc>
                  <a:txBody>
                    <a:bodyPr/>
                    <a:lstStyle/>
                    <a:p>
                      <a:pPr algn="ctr" fontAlgn="ctr"/>
                      <a:r>
                        <a:rPr lang="fr-FR" sz="1200" b="1" i="0" u="none" strike="noStrike" dirty="0">
                          <a:solidFill>
                            <a:srgbClr val="000000"/>
                          </a:solidFill>
                          <a:effectLst/>
                          <a:latin typeface="Calibri" panose="020F0502020204030204" pitchFamily="34" charset="0"/>
                        </a:rPr>
                        <a:t>X</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chemeClr val="accent2">
                        <a:lumMod val="10000"/>
                        <a:lumOff val="90000"/>
                      </a:schemeClr>
                    </a:solidFill>
                  </a:tcPr>
                </a:tc>
                <a:tc>
                  <a:txBody>
                    <a:bodyPr/>
                    <a:lstStyle/>
                    <a:p>
                      <a:pPr algn="ctr" fontAlgn="ctr"/>
                      <a:r>
                        <a:rPr lang="fr-FR" sz="1200" b="1" i="0" u="none" strike="noStrike" dirty="0">
                          <a:solidFill>
                            <a:srgbClr val="000000"/>
                          </a:solidFill>
                          <a:effectLst/>
                          <a:latin typeface="Calibri" panose="020F0502020204030204" pitchFamily="34" charset="0"/>
                        </a:rPr>
                        <a:t>X</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chemeClr val="accent2">
                        <a:lumMod val="10000"/>
                        <a:lumOff val="90000"/>
                      </a:schemeClr>
                    </a:solidFill>
                  </a:tcPr>
                </a:tc>
                <a:tc>
                  <a:txBody>
                    <a:bodyPr/>
                    <a:lstStyle/>
                    <a:p>
                      <a:pPr algn="ctr" fontAlgn="ctr"/>
                      <a:r>
                        <a:rPr lang="fr-FR" sz="1200" b="1" i="0" u="none" strike="noStrike" dirty="0">
                          <a:solidFill>
                            <a:srgbClr val="000000"/>
                          </a:solidFill>
                          <a:effectLst/>
                          <a:latin typeface="Calibri" panose="020F0502020204030204" pitchFamily="34" charset="0"/>
                        </a:rPr>
                        <a:t>X</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chemeClr val="accent2">
                        <a:lumMod val="10000"/>
                        <a:lumOff val="90000"/>
                      </a:schemeClr>
                    </a:solidFill>
                  </a:tcPr>
                </a:tc>
                <a:tc>
                  <a:txBody>
                    <a:bodyPr/>
                    <a:lstStyle/>
                    <a:p>
                      <a:pPr algn="ctr" fontAlgn="ctr"/>
                      <a:r>
                        <a:rPr lang="fr-FR" sz="1200" b="1" i="0" u="none" strike="noStrike" dirty="0">
                          <a:solidFill>
                            <a:srgbClr val="000000"/>
                          </a:solidFill>
                          <a:effectLst/>
                          <a:latin typeface="Calibri" panose="020F0502020204030204" pitchFamily="34" charset="0"/>
                        </a:rPr>
                        <a:t> </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chemeClr val="accent2">
                        <a:lumMod val="10000"/>
                        <a:lumOff val="9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fr-FR" sz="1200" b="1" i="0" u="none" strike="noStrike" dirty="0">
                          <a:solidFill>
                            <a:schemeClr val="tx1"/>
                          </a:solidFill>
                          <a:effectLst/>
                          <a:latin typeface="Calibri" panose="020F0502020204030204" pitchFamily="34" charset="0"/>
                        </a:rPr>
                        <a:t>Si applicable</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chemeClr val="accent2">
                        <a:lumMod val="10000"/>
                        <a:lumOff val="90000"/>
                      </a:schemeClr>
                    </a:solidFill>
                  </a:tcPr>
                </a:tc>
                <a:extLst>
                  <a:ext uri="{0D108BD9-81ED-4DB2-BD59-A6C34878D82A}">
                    <a16:rowId xmlns:a16="http://schemas.microsoft.com/office/drawing/2014/main" val="3794871413"/>
                  </a:ext>
                </a:extLst>
              </a:tr>
              <a:tr h="303849">
                <a:tc>
                  <a:txBody>
                    <a:bodyPr/>
                    <a:lstStyle/>
                    <a:p>
                      <a:pPr algn="l" fontAlgn="ctr"/>
                      <a:r>
                        <a:rPr lang="fr-FR" sz="1000" b="1" i="0" u="none" strike="noStrike" dirty="0">
                          <a:solidFill>
                            <a:srgbClr val="000000"/>
                          </a:solidFill>
                          <a:effectLst/>
                          <a:latin typeface="Calibri" panose="020F0502020204030204" pitchFamily="34" charset="0"/>
                        </a:rPr>
                        <a:t>Compte de gestion ou compte administratif n-1 et n-2</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chemeClr val="accent2">
                        <a:lumMod val="25000"/>
                        <a:lumOff val="75000"/>
                      </a:schemeClr>
                    </a:solidFill>
                  </a:tcPr>
                </a:tc>
                <a:tc>
                  <a:txBody>
                    <a:bodyPr/>
                    <a:lstStyle/>
                    <a:p>
                      <a:pPr algn="ctr" fontAlgn="ctr"/>
                      <a:r>
                        <a:rPr lang="fr-FR" sz="1200" b="1" i="0" u="none" strike="noStrike" dirty="0">
                          <a:solidFill>
                            <a:srgbClr val="000000"/>
                          </a:solidFill>
                          <a:effectLst/>
                          <a:latin typeface="Calibri" panose="020F0502020204030204" pitchFamily="34" charset="0"/>
                        </a:rPr>
                        <a:t> </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noFill/>
                  </a:tcPr>
                </a:tc>
                <a:tc>
                  <a:txBody>
                    <a:bodyPr/>
                    <a:lstStyle/>
                    <a:p>
                      <a:pPr algn="ctr" fontAlgn="ctr"/>
                      <a:r>
                        <a:rPr lang="fr-FR" sz="1200" b="1" i="0" u="none" strike="noStrike" dirty="0">
                          <a:solidFill>
                            <a:srgbClr val="000000"/>
                          </a:solidFill>
                          <a:effectLst/>
                          <a:latin typeface="Calibri" panose="020F0502020204030204" pitchFamily="34" charset="0"/>
                        </a:rPr>
                        <a:t> </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noFill/>
                  </a:tcPr>
                </a:tc>
                <a:tc>
                  <a:txBody>
                    <a:bodyPr/>
                    <a:lstStyle/>
                    <a:p>
                      <a:pPr algn="ctr" fontAlgn="ctr"/>
                      <a:r>
                        <a:rPr lang="fr-FR" sz="1200" b="1" i="0" u="none" strike="noStrike" dirty="0">
                          <a:solidFill>
                            <a:srgbClr val="000000"/>
                          </a:solidFill>
                          <a:effectLst/>
                          <a:latin typeface="Calibri" panose="020F0502020204030204" pitchFamily="34" charset="0"/>
                        </a:rPr>
                        <a:t> </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noFill/>
                  </a:tcPr>
                </a:tc>
                <a:tc>
                  <a:txBody>
                    <a:bodyPr/>
                    <a:lstStyle/>
                    <a:p>
                      <a:pPr algn="ctr" fontAlgn="ctr"/>
                      <a:r>
                        <a:rPr lang="fr-FR" sz="1200" b="1" i="0" u="none" strike="noStrike" dirty="0">
                          <a:solidFill>
                            <a:srgbClr val="000000"/>
                          </a:solidFill>
                          <a:effectLst/>
                          <a:latin typeface="Calibri" panose="020F0502020204030204" pitchFamily="34" charset="0"/>
                        </a:rPr>
                        <a:t>X</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noFill/>
                  </a:tcPr>
                </a:tc>
                <a:tc>
                  <a:txBody>
                    <a:bodyPr/>
                    <a:lstStyle/>
                    <a:p>
                      <a:pPr algn="ctr" fontAlgn="ctr"/>
                      <a:r>
                        <a:rPr lang="fr-FR" sz="1200" b="1" i="0" u="none" strike="noStrike" dirty="0">
                          <a:solidFill>
                            <a:schemeClr val="tx1"/>
                          </a:solidFill>
                          <a:effectLst/>
                          <a:latin typeface="Calibri" panose="020F0502020204030204" pitchFamily="34" charset="0"/>
                        </a:rPr>
                        <a:t>Si applicable</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197673628"/>
                  </a:ext>
                </a:extLst>
              </a:tr>
              <a:tr h="336698">
                <a:tc>
                  <a:txBody>
                    <a:bodyPr/>
                    <a:lstStyle/>
                    <a:p>
                      <a:pPr algn="l" fontAlgn="ctr"/>
                      <a:r>
                        <a:rPr lang="fr-FR" sz="1000" b="1" i="0" u="none" strike="noStrike" dirty="0">
                          <a:solidFill>
                            <a:srgbClr val="000000"/>
                          </a:solidFill>
                          <a:effectLst/>
                          <a:latin typeface="Calibri" panose="020F0502020204030204" pitchFamily="34" charset="0"/>
                        </a:rPr>
                        <a:t>Attestation de fin de formation VHSS (année n+1) </a:t>
                      </a:r>
                    </a:p>
                    <a:p>
                      <a:pPr algn="l" fontAlgn="ctr"/>
                      <a:r>
                        <a:rPr lang="fr-FR" sz="1000" b="1" i="1" u="none" strike="noStrike" dirty="0">
                          <a:solidFill>
                            <a:srgbClr val="000000"/>
                          </a:solidFill>
                          <a:effectLst/>
                          <a:latin typeface="Calibri" panose="020F0502020204030204" pitchFamily="34" charset="0"/>
                        </a:rPr>
                        <a:t>Pour toute question à ce sujet, consulter </a:t>
                      </a:r>
                      <a:r>
                        <a:rPr lang="fr-FR" sz="1000" b="1" i="1" u="none" strike="noStrike" dirty="0">
                          <a:solidFill>
                            <a:srgbClr val="000000"/>
                          </a:solidFill>
                          <a:effectLst/>
                          <a:latin typeface="Calibri" panose="020F0502020204030204" pitchFamily="34" charset="0"/>
                          <a:hlinkClick r:id="rId8"/>
                        </a:rPr>
                        <a:t>cette page du site du CNM</a:t>
                      </a:r>
                      <a:endParaRPr lang="fr-FR" sz="1000" b="1" i="1" u="none" strike="noStrike" dirty="0">
                        <a:solidFill>
                          <a:srgbClr val="000000"/>
                        </a:solidFill>
                        <a:effectLst/>
                        <a:latin typeface="Calibri" panose="020F0502020204030204" pitchFamily="34" charset="0"/>
                      </a:endParaRP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rgbClr val="F5DEEE"/>
                    </a:solidFill>
                  </a:tcPr>
                </a:tc>
                <a:tc>
                  <a:txBody>
                    <a:bodyPr/>
                    <a:lstStyle/>
                    <a:p>
                      <a:pPr algn="ctr" fontAlgn="ctr"/>
                      <a:r>
                        <a:rPr lang="fr-FR" sz="1200" b="1" i="0" u="none" strike="noStrike" dirty="0">
                          <a:solidFill>
                            <a:srgbClr val="000000"/>
                          </a:solidFill>
                          <a:effectLst/>
                          <a:latin typeface="Calibri" panose="020F0502020204030204" pitchFamily="34" charset="0"/>
                        </a:rPr>
                        <a:t>X</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rgbClr val="F5DEEE"/>
                    </a:solidFill>
                  </a:tcPr>
                </a:tc>
                <a:tc>
                  <a:txBody>
                    <a:bodyPr/>
                    <a:lstStyle/>
                    <a:p>
                      <a:pPr algn="ctr" fontAlgn="ctr"/>
                      <a:r>
                        <a:rPr lang="fr-FR" sz="1200" b="1" i="0" u="none" strike="noStrike" dirty="0">
                          <a:solidFill>
                            <a:srgbClr val="000000"/>
                          </a:solidFill>
                          <a:effectLst/>
                          <a:latin typeface="Calibri" panose="020F0502020204030204" pitchFamily="34" charset="0"/>
                        </a:rPr>
                        <a:t>X</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rgbClr val="F5DEEE"/>
                    </a:solidFill>
                  </a:tcPr>
                </a:tc>
                <a:tc>
                  <a:txBody>
                    <a:bodyPr/>
                    <a:lstStyle/>
                    <a:p>
                      <a:pPr algn="ctr" fontAlgn="ctr"/>
                      <a:r>
                        <a:rPr lang="fr-FR" sz="1200" b="1" i="0" u="none" strike="noStrike" dirty="0">
                          <a:solidFill>
                            <a:srgbClr val="000000"/>
                          </a:solidFill>
                          <a:effectLst/>
                          <a:latin typeface="Calibri" panose="020F0502020204030204" pitchFamily="34" charset="0"/>
                        </a:rPr>
                        <a:t>X</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rgbClr val="F5DEEE"/>
                    </a:solidFill>
                  </a:tcPr>
                </a:tc>
                <a:tc>
                  <a:txBody>
                    <a:bodyPr/>
                    <a:lstStyle/>
                    <a:p>
                      <a:pPr algn="ctr" fontAlgn="ctr"/>
                      <a:r>
                        <a:rPr lang="fr-FR" sz="1200" b="1" i="0" u="none" strike="noStrike" dirty="0">
                          <a:solidFill>
                            <a:srgbClr val="000000"/>
                          </a:solidFill>
                          <a:effectLst/>
                          <a:latin typeface="Calibri" panose="020F0502020204030204" pitchFamily="34" charset="0"/>
                        </a:rPr>
                        <a:t>X</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rgbClr val="F5DEEE"/>
                    </a:solidFill>
                  </a:tcPr>
                </a:tc>
                <a:tc>
                  <a:txBody>
                    <a:bodyPr/>
                    <a:lstStyle/>
                    <a:p>
                      <a:pPr algn="ctr" fontAlgn="ctr"/>
                      <a:r>
                        <a:rPr lang="fr-FR" sz="1200" b="1" i="0" u="none" strike="noStrike" dirty="0">
                          <a:solidFill>
                            <a:srgbClr val="000000"/>
                          </a:solidFill>
                          <a:effectLst/>
                          <a:latin typeface="Calibri" panose="020F0502020204030204" pitchFamily="34" charset="0"/>
                        </a:rPr>
                        <a:t>X</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rgbClr val="F5DEEE"/>
                    </a:solidFill>
                  </a:tcPr>
                </a:tc>
                <a:extLst>
                  <a:ext uri="{0D108BD9-81ED-4DB2-BD59-A6C34878D82A}">
                    <a16:rowId xmlns:a16="http://schemas.microsoft.com/office/drawing/2014/main" val="797550198"/>
                  </a:ext>
                </a:extLst>
              </a:tr>
              <a:tr h="336698">
                <a:tc>
                  <a:txBody>
                    <a:bodyPr/>
                    <a:lstStyle/>
                    <a:p>
                      <a:pPr algn="l" fontAlgn="ctr"/>
                      <a:r>
                        <a:rPr lang="fr-FR" sz="1000" b="1" i="0" u="none" strike="noStrike" dirty="0">
                          <a:solidFill>
                            <a:srgbClr val="000000"/>
                          </a:solidFill>
                          <a:effectLst/>
                          <a:latin typeface="Calibri" panose="020F0502020204030204" pitchFamily="34" charset="0"/>
                        </a:rPr>
                        <a:t>Attestation de régularité fiscale de moins de 6 mois*</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rgbClr val="E7ADD5"/>
                    </a:solidFill>
                  </a:tcPr>
                </a:tc>
                <a:tc>
                  <a:txBody>
                    <a:bodyPr/>
                    <a:lstStyle/>
                    <a:p>
                      <a:pPr algn="ctr" fontAlgn="ctr"/>
                      <a:endParaRPr lang="fr-FR" sz="1200" b="1"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rgbClr val="F5DEEE"/>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200" b="1" i="0" u="none" strike="noStrike" dirty="0">
                          <a:solidFill>
                            <a:srgbClr val="000000"/>
                          </a:solidFill>
                          <a:effectLst/>
                          <a:latin typeface="Calibri" panose="020F0502020204030204" pitchFamily="34" charset="0"/>
                        </a:rPr>
                        <a:t>X</a:t>
                      </a: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rgbClr val="F5DEEE"/>
                    </a:solidFill>
                  </a:tcPr>
                </a:tc>
                <a:tc>
                  <a:txBody>
                    <a:bodyPr/>
                    <a:lstStyle/>
                    <a:p>
                      <a:pPr algn="ctr" fontAlgn="ctr"/>
                      <a:endParaRPr lang="fr-FR" sz="1200" b="1"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rgbClr val="F5DEEE"/>
                    </a:solidFill>
                  </a:tcPr>
                </a:tc>
                <a:tc>
                  <a:txBody>
                    <a:bodyPr/>
                    <a:lstStyle/>
                    <a:p>
                      <a:pPr algn="ctr" fontAlgn="ctr"/>
                      <a:endParaRPr lang="fr-FR" sz="1200" b="1"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rgbClr val="F5DEEE"/>
                    </a:solidFill>
                  </a:tcPr>
                </a:tc>
                <a:tc>
                  <a:txBody>
                    <a:bodyPr/>
                    <a:lstStyle/>
                    <a:p>
                      <a:pPr algn="ctr" fontAlgn="ctr"/>
                      <a:endParaRPr lang="fr-FR" sz="1200" b="1" i="0" u="none" strike="noStrike" dirty="0">
                        <a:solidFill>
                          <a:srgbClr val="000000"/>
                        </a:solidFill>
                        <a:effectLst/>
                        <a:latin typeface="Calibri" panose="020F0502020204030204" pitchFamily="34" charset="0"/>
                      </a:endParaRPr>
                    </a:p>
                  </a:txBody>
                  <a:tcPr marL="0" marR="0" marT="0" marB="0" anchor="ctr">
                    <a:lnL w="12700" cap="flat" cmpd="sng" algn="ctr">
                      <a:solidFill>
                        <a:schemeClr val="accent2">
                          <a:lumMod val="75000"/>
                          <a:lumOff val="25000"/>
                        </a:schemeClr>
                      </a:solidFill>
                      <a:prstDash val="solid"/>
                      <a:round/>
                      <a:headEnd type="none" w="med" len="med"/>
                      <a:tailEnd type="none" w="med" len="med"/>
                    </a:lnL>
                    <a:lnR w="12700" cap="flat" cmpd="sng" algn="ctr">
                      <a:solidFill>
                        <a:schemeClr val="accent2">
                          <a:lumMod val="75000"/>
                          <a:lumOff val="25000"/>
                        </a:schemeClr>
                      </a:solidFill>
                      <a:prstDash val="solid"/>
                      <a:round/>
                      <a:headEnd type="none" w="med" len="med"/>
                      <a:tailEnd type="none" w="med" len="med"/>
                    </a:lnR>
                    <a:lnT w="12700" cap="flat" cmpd="sng" algn="ctr">
                      <a:solidFill>
                        <a:schemeClr val="accent2">
                          <a:lumMod val="75000"/>
                          <a:lumOff val="25000"/>
                        </a:schemeClr>
                      </a:solidFill>
                      <a:prstDash val="solid"/>
                      <a:round/>
                      <a:headEnd type="none" w="med" len="med"/>
                      <a:tailEnd type="none" w="med" len="med"/>
                    </a:lnT>
                    <a:lnB w="12700" cap="flat" cmpd="sng" algn="ctr">
                      <a:solidFill>
                        <a:schemeClr val="accent2">
                          <a:lumMod val="75000"/>
                          <a:lumOff val="25000"/>
                        </a:schemeClr>
                      </a:solidFill>
                      <a:prstDash val="solid"/>
                      <a:round/>
                      <a:headEnd type="none" w="med" len="med"/>
                      <a:tailEnd type="none" w="med" len="med"/>
                    </a:lnB>
                    <a:solidFill>
                      <a:srgbClr val="F5DEEE"/>
                    </a:solidFill>
                  </a:tcPr>
                </a:tc>
                <a:extLst>
                  <a:ext uri="{0D108BD9-81ED-4DB2-BD59-A6C34878D82A}">
                    <a16:rowId xmlns:a16="http://schemas.microsoft.com/office/drawing/2014/main" val="1600024718"/>
                  </a:ext>
                </a:extLst>
              </a:tr>
            </a:tbl>
          </a:graphicData>
        </a:graphic>
      </p:graphicFrame>
      <p:grpSp>
        <p:nvGrpSpPr>
          <p:cNvPr id="4" name="Groupe 3">
            <a:extLst>
              <a:ext uri="{FF2B5EF4-FFF2-40B4-BE49-F238E27FC236}">
                <a16:creationId xmlns:a16="http://schemas.microsoft.com/office/drawing/2014/main" id="{D17260A4-EBC9-C577-53E4-E41C5E2E73D5}"/>
              </a:ext>
            </a:extLst>
          </p:cNvPr>
          <p:cNvGrpSpPr/>
          <p:nvPr>
            <p:custDataLst>
              <p:tags r:id="rId5"/>
            </p:custDataLst>
          </p:nvPr>
        </p:nvGrpSpPr>
        <p:grpSpPr>
          <a:xfrm>
            <a:off x="624861" y="692901"/>
            <a:ext cx="374057" cy="366750"/>
            <a:chOff x="3174642" y="4732993"/>
            <a:chExt cx="1114022" cy="1120462"/>
          </a:xfrm>
        </p:grpSpPr>
        <p:sp>
          <p:nvSpPr>
            <p:cNvPr id="8" name="Ellipse 7">
              <a:extLst>
                <a:ext uri="{FF2B5EF4-FFF2-40B4-BE49-F238E27FC236}">
                  <a16:creationId xmlns:a16="http://schemas.microsoft.com/office/drawing/2014/main" id="{08702F96-4D6C-4B8D-59FA-ADD28510ADD6}"/>
                </a:ext>
              </a:extLst>
            </p:cNvPr>
            <p:cNvSpPr/>
            <p:nvPr/>
          </p:nvSpPr>
          <p:spPr>
            <a:xfrm>
              <a:off x="3174642" y="4732993"/>
              <a:ext cx="1114022" cy="1120462"/>
            </a:xfrm>
            <a:prstGeom prst="ellipse">
              <a:avLst/>
            </a:prstGeom>
            <a:solidFill>
              <a:srgbClr val="751E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2" name="Graphique 11" descr="Badge 1 avec un remplissage uni">
              <a:extLst>
                <a:ext uri="{FF2B5EF4-FFF2-40B4-BE49-F238E27FC236}">
                  <a16:creationId xmlns:a16="http://schemas.microsoft.com/office/drawing/2014/main" id="{D6C16E3D-AB0C-18D4-7601-EE1D570C506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274453" y="4836024"/>
              <a:ext cx="914400" cy="914400"/>
            </a:xfrm>
            <a:prstGeom prst="rect">
              <a:avLst/>
            </a:prstGeom>
          </p:spPr>
        </p:pic>
      </p:grpSp>
      <p:sp>
        <p:nvSpPr>
          <p:cNvPr id="9" name="Rectangle 8">
            <a:extLst>
              <a:ext uri="{FF2B5EF4-FFF2-40B4-BE49-F238E27FC236}">
                <a16:creationId xmlns:a16="http://schemas.microsoft.com/office/drawing/2014/main" id="{4A47EB7C-22F8-BA28-BD99-452629DBCCC5}"/>
              </a:ext>
            </a:extLst>
          </p:cNvPr>
          <p:cNvSpPr/>
          <p:nvPr/>
        </p:nvSpPr>
        <p:spPr>
          <a:xfrm>
            <a:off x="9538606" y="6268536"/>
            <a:ext cx="2041071" cy="44903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4F791560-DBA4-179E-1610-B7D783DFE2B1}"/>
              </a:ext>
            </a:extLst>
          </p:cNvPr>
          <p:cNvSpPr/>
          <p:nvPr/>
        </p:nvSpPr>
        <p:spPr>
          <a:xfrm>
            <a:off x="547005" y="2267742"/>
            <a:ext cx="4229100" cy="242207"/>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6F5F0C13-9C61-A3AF-2E2A-69A950F25112}"/>
              </a:ext>
            </a:extLst>
          </p:cNvPr>
          <p:cNvSpPr txBox="1"/>
          <p:nvPr/>
        </p:nvSpPr>
        <p:spPr>
          <a:xfrm>
            <a:off x="591307" y="6365435"/>
            <a:ext cx="10988370" cy="276999"/>
          </a:xfrm>
          <a:prstGeom prst="rect">
            <a:avLst/>
          </a:prstGeom>
          <a:noFill/>
        </p:spPr>
        <p:txBody>
          <a:bodyPr wrap="square" rtlCol="0">
            <a:spAutoFit/>
          </a:bodyPr>
          <a:lstStyle/>
          <a:p>
            <a:r>
              <a:rPr lang="fr-FR" sz="1200" dirty="0"/>
              <a:t>* Lors de la première année de création de votre structure, ces documents ne vous seront pas demandés</a:t>
            </a:r>
          </a:p>
        </p:txBody>
      </p:sp>
    </p:spTree>
    <p:extLst>
      <p:ext uri="{BB962C8B-B14F-4D97-AF65-F5344CB8AC3E}">
        <p14:creationId xmlns:p14="http://schemas.microsoft.com/office/powerpoint/2010/main" val="3487800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2CD28-3A68-5BC2-7685-3C15FF2040C1}"/>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61DDDD7-9934-1B3D-9104-F9325F50482F}"/>
              </a:ext>
            </a:extLst>
          </p:cNvPr>
          <p:cNvSpPr>
            <a:spLocks noGrp="1"/>
          </p:cNvSpPr>
          <p:nvPr>
            <p:ph type="body" sz="half" idx="13"/>
            <p:custDataLst>
              <p:tags r:id="rId1"/>
            </p:custDataLst>
          </p:nvPr>
        </p:nvSpPr>
        <p:spPr>
          <a:xfrm>
            <a:off x="545253" y="1473838"/>
            <a:ext cx="10332297" cy="362230"/>
          </a:xfrm>
        </p:spPr>
        <p:txBody>
          <a:bodyPr/>
          <a:lstStyle/>
          <a:p>
            <a:r>
              <a:rPr lang="fr-FR" sz="1600" dirty="0"/>
              <a:t>Pour une personne morale (association, entreprise, collectivité territoriale, entreprise individuelle, etc.) exerçant une activité impliquant l’emploi de personnel :</a:t>
            </a:r>
          </a:p>
          <a:p>
            <a:endParaRPr lang="fr-FR" dirty="0"/>
          </a:p>
        </p:txBody>
      </p:sp>
      <p:sp>
        <p:nvSpPr>
          <p:cNvPr id="6" name="Espace réservé du texte 5">
            <a:extLst>
              <a:ext uri="{FF2B5EF4-FFF2-40B4-BE49-F238E27FC236}">
                <a16:creationId xmlns:a16="http://schemas.microsoft.com/office/drawing/2014/main" id="{5E1908D5-9093-33B9-E694-EC2C3F8E4BFF}"/>
              </a:ext>
            </a:extLst>
          </p:cNvPr>
          <p:cNvSpPr>
            <a:spLocks noGrp="1"/>
          </p:cNvSpPr>
          <p:nvPr>
            <p:ph type="body" sz="half" idx="16"/>
            <p:custDataLst>
              <p:tags r:id="rId2"/>
            </p:custDataLst>
          </p:nvPr>
        </p:nvSpPr>
        <p:spPr>
          <a:xfrm>
            <a:off x="6167559" y="707327"/>
            <a:ext cx="4996830" cy="363494"/>
          </a:xfrm>
        </p:spPr>
        <p:txBody>
          <a:bodyPr>
            <a:normAutofit/>
          </a:bodyPr>
          <a:lstStyle/>
          <a:p>
            <a:r>
              <a:rPr lang="fr-FR" sz="1050" b="1" dirty="0">
                <a:solidFill>
                  <a:schemeClr val="accent1"/>
                </a:solidFill>
              </a:rPr>
              <a:t>Préparer l’affiliation au CNM – pièces justificatives 2/5</a:t>
            </a:r>
          </a:p>
          <a:p>
            <a:endParaRPr lang="fr-FR" dirty="0"/>
          </a:p>
        </p:txBody>
      </p:sp>
      <p:sp>
        <p:nvSpPr>
          <p:cNvPr id="35" name="Espace réservé du texte 6">
            <a:extLst>
              <a:ext uri="{FF2B5EF4-FFF2-40B4-BE49-F238E27FC236}">
                <a16:creationId xmlns:a16="http://schemas.microsoft.com/office/drawing/2014/main" id="{06C633FD-57A1-7988-EEF6-62E059D1EE17}"/>
              </a:ext>
            </a:extLst>
          </p:cNvPr>
          <p:cNvSpPr>
            <a:spLocks noGrp="1"/>
          </p:cNvSpPr>
          <p:nvPr>
            <p:ph type="body" sz="half" idx="17"/>
            <p:custDataLst>
              <p:tags r:id="rId3"/>
            </p:custDataLst>
          </p:nvPr>
        </p:nvSpPr>
        <p:spPr>
          <a:xfrm>
            <a:off x="554524" y="2186808"/>
            <a:ext cx="10989775" cy="458681"/>
          </a:xfrm>
        </p:spPr>
        <p:txBody>
          <a:bodyPr vert="horz" lIns="91440" tIns="45720" rIns="91440" bIns="45720" rtlCol="0" anchor="t">
            <a:noAutofit/>
          </a:bodyPr>
          <a:lstStyle/>
          <a:p>
            <a:r>
              <a:rPr lang="fr-FR" dirty="0">
                <a:solidFill>
                  <a:schemeClr val="accent2">
                    <a:lumMod val="90000"/>
                    <a:lumOff val="10000"/>
                  </a:schemeClr>
                </a:solidFill>
                <a:latin typeface="Century Gothic"/>
              </a:rPr>
              <a:t>Fournir les attestations de paiement auprès des organismes sociaux </a:t>
            </a:r>
            <a:r>
              <a:rPr lang="fr-FR" b="0" dirty="0">
                <a:solidFill>
                  <a:schemeClr val="accent2">
                    <a:lumMod val="90000"/>
                    <a:lumOff val="10000"/>
                  </a:schemeClr>
                </a:solidFill>
                <a:latin typeface="Century Gothic"/>
              </a:rPr>
              <a:t>(Urssaf, Audiens, France Travail, </a:t>
            </a:r>
            <a:r>
              <a:rPr lang="fr-FR" b="0" dirty="0" err="1">
                <a:solidFill>
                  <a:schemeClr val="accent2">
                    <a:lumMod val="90000"/>
                    <a:lumOff val="10000"/>
                  </a:schemeClr>
                </a:solidFill>
                <a:latin typeface="Century Gothic"/>
              </a:rPr>
              <a:t>Guso</a:t>
            </a:r>
            <a:r>
              <a:rPr lang="fr-FR" b="0" dirty="0">
                <a:solidFill>
                  <a:schemeClr val="accent2">
                    <a:lumMod val="90000"/>
                    <a:lumOff val="10000"/>
                  </a:schemeClr>
                </a:solidFill>
                <a:latin typeface="Century Gothic"/>
              </a:rPr>
              <a:t>)</a:t>
            </a:r>
            <a:endParaRPr lang="fr-FR" b="0" dirty="0">
              <a:solidFill>
                <a:schemeClr val="accent2">
                  <a:lumMod val="90000"/>
                  <a:lumOff val="10000"/>
                </a:schemeClr>
              </a:solidFill>
            </a:endParaRPr>
          </a:p>
        </p:txBody>
      </p:sp>
      <p:sp>
        <p:nvSpPr>
          <p:cNvPr id="5" name="Ellipse 4">
            <a:extLst>
              <a:ext uri="{FF2B5EF4-FFF2-40B4-BE49-F238E27FC236}">
                <a16:creationId xmlns:a16="http://schemas.microsoft.com/office/drawing/2014/main" id="{55F2F216-503D-22FC-4990-977260634B3A}"/>
              </a:ext>
            </a:extLst>
          </p:cNvPr>
          <p:cNvSpPr/>
          <p:nvPr>
            <p:custDataLst>
              <p:tags r:id="rId4"/>
            </p:custDataLst>
          </p:nvPr>
        </p:nvSpPr>
        <p:spPr>
          <a:xfrm>
            <a:off x="8556477" y="3920690"/>
            <a:ext cx="386216" cy="381133"/>
          </a:xfrm>
          <a:prstGeom prst="ellipse">
            <a:avLst/>
          </a:prstGeom>
          <a:no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20" name="Groupe 19">
            <a:extLst>
              <a:ext uri="{FF2B5EF4-FFF2-40B4-BE49-F238E27FC236}">
                <a16:creationId xmlns:a16="http://schemas.microsoft.com/office/drawing/2014/main" id="{7A5E4E29-6802-001D-8CBA-ACBD2BB3578E}"/>
              </a:ext>
            </a:extLst>
          </p:cNvPr>
          <p:cNvGrpSpPr/>
          <p:nvPr>
            <p:custDataLst>
              <p:tags r:id="rId5"/>
            </p:custDataLst>
          </p:nvPr>
        </p:nvGrpSpPr>
        <p:grpSpPr>
          <a:xfrm>
            <a:off x="624861" y="692901"/>
            <a:ext cx="374057" cy="366750"/>
            <a:chOff x="3174642" y="4732993"/>
            <a:chExt cx="1114022" cy="1120462"/>
          </a:xfrm>
        </p:grpSpPr>
        <p:sp>
          <p:nvSpPr>
            <p:cNvPr id="21" name="Ellipse 20">
              <a:extLst>
                <a:ext uri="{FF2B5EF4-FFF2-40B4-BE49-F238E27FC236}">
                  <a16:creationId xmlns:a16="http://schemas.microsoft.com/office/drawing/2014/main" id="{02C10840-2D26-22FC-47FE-F20DA790833C}"/>
                </a:ext>
              </a:extLst>
            </p:cNvPr>
            <p:cNvSpPr/>
            <p:nvPr/>
          </p:nvSpPr>
          <p:spPr>
            <a:xfrm>
              <a:off x="3174642" y="4732993"/>
              <a:ext cx="1114022" cy="1120462"/>
            </a:xfrm>
            <a:prstGeom prst="ellipse">
              <a:avLst/>
            </a:prstGeom>
            <a:solidFill>
              <a:srgbClr val="751E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2" name="Graphique 21" descr="Badge 1 avec un remplissage uni">
              <a:extLst>
                <a:ext uri="{FF2B5EF4-FFF2-40B4-BE49-F238E27FC236}">
                  <a16:creationId xmlns:a16="http://schemas.microsoft.com/office/drawing/2014/main" id="{B1888D53-D9F7-F9CD-2035-92EF24BA922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274453" y="4836024"/>
              <a:ext cx="914400" cy="914400"/>
            </a:xfrm>
            <a:prstGeom prst="rect">
              <a:avLst/>
            </a:prstGeom>
          </p:spPr>
        </p:pic>
      </p:grpSp>
      <p:sp>
        <p:nvSpPr>
          <p:cNvPr id="3" name="ZoneTexte 2">
            <a:extLst>
              <a:ext uri="{FF2B5EF4-FFF2-40B4-BE49-F238E27FC236}">
                <a16:creationId xmlns:a16="http://schemas.microsoft.com/office/drawing/2014/main" id="{7C0E12F2-1F49-AEDF-7DB4-3CA71B39DBC4}"/>
              </a:ext>
            </a:extLst>
          </p:cNvPr>
          <p:cNvSpPr txBox="1"/>
          <p:nvPr/>
        </p:nvSpPr>
        <p:spPr>
          <a:xfrm>
            <a:off x="554524" y="2642195"/>
            <a:ext cx="10119339" cy="2059534"/>
          </a:xfrm>
          <a:prstGeom prst="rect">
            <a:avLst/>
          </a:prstGeom>
          <a:noFill/>
        </p:spPr>
        <p:txBody>
          <a:bodyPr wrap="square" lIns="91440" tIns="45720" rIns="91440" bIns="45720" numCol="2" spcCol="180000" rtlCol="0" anchor="t">
            <a:noAutofit/>
          </a:bodyPr>
          <a:lstStyle/>
          <a:p>
            <a:r>
              <a:rPr lang="fr-FR" sz="1200" b="1" u="none" kern="1200" dirty="0">
                <a:solidFill>
                  <a:srgbClr val="000000">
                    <a:hueOff val="0"/>
                    <a:satOff val="0"/>
                    <a:lumOff val="0"/>
                    <a:alphaOff val="0"/>
                  </a:srgbClr>
                </a:solidFill>
                <a:latin typeface="Century Gothic"/>
              </a:rPr>
              <a:t>Vous employez du personnel de manière permanente, vous devrez fournir </a:t>
            </a:r>
            <a:r>
              <a:rPr lang="fr-FR" sz="1200" u="none" kern="1200" dirty="0">
                <a:solidFill>
                  <a:srgbClr val="000000">
                    <a:hueOff val="0"/>
                    <a:satOff val="0"/>
                    <a:lumOff val="0"/>
                    <a:alphaOff val="0"/>
                  </a:srgbClr>
                </a:solidFill>
                <a:latin typeface="Century Gothic"/>
              </a:rPr>
              <a:t>une attestation de vigilance </a:t>
            </a:r>
            <a:r>
              <a:rPr lang="fr-FR" sz="1200" b="1" dirty="0">
                <a:solidFill>
                  <a:srgbClr val="DC8C00"/>
                </a:solidFill>
                <a:latin typeface="Century Gothic"/>
              </a:rPr>
              <a:t>Urssaf</a:t>
            </a:r>
            <a:r>
              <a:rPr lang="fr-FR" sz="1200" b="1" u="none" kern="1200" dirty="0">
                <a:solidFill>
                  <a:srgbClr val="DC8C00"/>
                </a:solidFill>
                <a:latin typeface="Century Gothic"/>
              </a:rPr>
              <a:t> de moins de </a:t>
            </a:r>
            <a:endParaRPr lang="fr-FR" dirty="0"/>
          </a:p>
          <a:p>
            <a:r>
              <a:rPr lang="fr-FR" sz="1200" b="1" u="none" kern="1200" dirty="0">
                <a:solidFill>
                  <a:srgbClr val="DC8C00"/>
                </a:solidFill>
                <a:latin typeface="Century Gothic"/>
              </a:rPr>
              <a:t>6 mois.</a:t>
            </a:r>
            <a:endParaRPr lang="fr-FR"/>
          </a:p>
          <a:p>
            <a:endParaRPr lang="fr-FR" sz="1200" b="1" dirty="0">
              <a:solidFill>
                <a:srgbClr val="DC8C00"/>
              </a:solidFill>
              <a:latin typeface="Century Gothic" panose="020B0502020202020204" pitchFamily="34" charset="0"/>
            </a:endParaRPr>
          </a:p>
          <a:p>
            <a:endParaRPr lang="fr-FR" sz="1200" b="1" u="none" kern="1200" dirty="0">
              <a:solidFill>
                <a:srgbClr val="DC8C00"/>
              </a:solidFill>
              <a:latin typeface="Century Gothic" panose="020B0502020202020204" pitchFamily="34" charset="0"/>
              <a:ea typeface="+mn-ea"/>
              <a:cs typeface="+mn-cs"/>
            </a:endParaRPr>
          </a:p>
          <a:p>
            <a:endParaRPr lang="fr-FR" sz="1200" b="1" u="none" kern="1200" dirty="0">
              <a:solidFill>
                <a:srgbClr val="DC8C00"/>
              </a:solidFill>
              <a:latin typeface="Century Gothic" panose="020B0502020202020204" pitchFamily="34" charset="0"/>
              <a:ea typeface="+mn-ea"/>
              <a:cs typeface="+mn-cs"/>
            </a:endParaRPr>
          </a:p>
          <a:p>
            <a:endParaRPr lang="fr-FR" sz="1200" b="1" dirty="0">
              <a:solidFill>
                <a:srgbClr val="DC8C00"/>
              </a:solidFill>
              <a:latin typeface="Century Gothic" panose="020B0502020202020204" pitchFamily="34" charset="0"/>
            </a:endParaRPr>
          </a:p>
          <a:p>
            <a:endParaRPr lang="fr-FR" sz="1200" b="1" u="none" kern="1200" dirty="0">
              <a:solidFill>
                <a:srgbClr val="DC8C00"/>
              </a:solidFill>
              <a:latin typeface="Century Gothic" panose="020B0502020202020204" pitchFamily="34" charset="0"/>
              <a:ea typeface="+mn-ea"/>
              <a:cs typeface="+mn-cs"/>
            </a:endParaRPr>
          </a:p>
          <a:p>
            <a:endParaRPr lang="fr-FR" sz="1200" b="1" dirty="0">
              <a:solidFill>
                <a:srgbClr val="DC8C00"/>
              </a:solidFill>
              <a:latin typeface="Century Gothic" panose="020B0502020202020204" pitchFamily="34" charset="0"/>
            </a:endParaRPr>
          </a:p>
          <a:p>
            <a:endParaRPr lang="fr-FR" sz="1200" b="1" u="none" kern="1200" dirty="0">
              <a:solidFill>
                <a:srgbClr val="DC8C00"/>
              </a:solidFill>
              <a:latin typeface="Century Gothic" panose="020B0502020202020204" pitchFamily="34" charset="0"/>
              <a:ea typeface="+mn-ea"/>
              <a:cs typeface="+mn-cs"/>
            </a:endParaRPr>
          </a:p>
          <a:p>
            <a:endParaRPr lang="fr-FR" sz="1200" b="1" u="none" kern="1200" dirty="0">
              <a:solidFill>
                <a:srgbClr val="DC8C00"/>
              </a:solidFill>
              <a:latin typeface="Century Gothic" panose="020B0502020202020204" pitchFamily="34" charset="0"/>
              <a:ea typeface="+mn-ea"/>
              <a:cs typeface="+mn-cs"/>
            </a:endParaRPr>
          </a:p>
          <a:p>
            <a:endParaRPr lang="fr-FR" sz="1200" u="none" kern="1200" dirty="0">
              <a:solidFill>
                <a:srgbClr val="000000">
                  <a:hueOff val="0"/>
                  <a:satOff val="0"/>
                  <a:lumOff val="0"/>
                  <a:alphaOff val="0"/>
                </a:srgbClr>
              </a:solidFill>
              <a:latin typeface="Century Gothic" panose="020B0502020202020204" pitchFamily="34" charset="0"/>
              <a:ea typeface="+mn-ea"/>
              <a:cs typeface="+mn-cs"/>
            </a:endParaRPr>
          </a:p>
          <a:p>
            <a:pPr algn="just"/>
            <a:r>
              <a:rPr lang="fr-FR" sz="1200" b="1" u="none" kern="1200" dirty="0">
                <a:solidFill>
                  <a:srgbClr val="000000">
                    <a:hueOff val="0"/>
                    <a:satOff val="0"/>
                    <a:lumOff val="0"/>
                    <a:alphaOff val="0"/>
                  </a:srgbClr>
                </a:solidFill>
                <a:latin typeface="Century Gothic" panose="020B0502020202020204" pitchFamily="34" charset="0"/>
                <a:ea typeface="+mn-ea"/>
                <a:cs typeface="+mn-cs"/>
              </a:rPr>
              <a:t>Vous employez du personnel intermittent, vous devrez fournir </a:t>
            </a:r>
          </a:p>
          <a:p>
            <a:pPr marL="171450" indent="-171450" algn="just">
              <a:buFont typeface="Wingdings" panose="05000000000000000000" pitchFamily="2" charset="2"/>
              <a:buChar char=""/>
            </a:pPr>
            <a:r>
              <a:rPr lang="fr-FR" sz="1200" dirty="0">
                <a:solidFill>
                  <a:srgbClr val="000000">
                    <a:hueOff val="0"/>
                    <a:satOff val="0"/>
                    <a:lumOff val="0"/>
                    <a:alphaOff val="0"/>
                  </a:srgbClr>
                </a:solidFill>
                <a:latin typeface="Century Gothic"/>
              </a:rPr>
              <a:t>u</a:t>
            </a:r>
            <a:r>
              <a:rPr lang="fr-FR" sz="1200" u="none" kern="1200" dirty="0">
                <a:solidFill>
                  <a:srgbClr val="000000">
                    <a:hueOff val="0"/>
                    <a:satOff val="0"/>
                    <a:lumOff val="0"/>
                    <a:alphaOff val="0"/>
                  </a:srgbClr>
                </a:solidFill>
                <a:latin typeface="Century Gothic"/>
              </a:rPr>
              <a:t>ne attestation de vigilance de </a:t>
            </a:r>
            <a:r>
              <a:rPr lang="fr-FR" sz="1200" b="1" dirty="0">
                <a:solidFill>
                  <a:srgbClr val="DC8C00"/>
                </a:solidFill>
                <a:latin typeface="Century Gothic"/>
              </a:rPr>
              <a:t>l'Urssaf</a:t>
            </a:r>
            <a:r>
              <a:rPr lang="fr-FR" sz="1200" b="1" u="none" kern="1200" dirty="0">
                <a:solidFill>
                  <a:srgbClr val="DC8C00"/>
                </a:solidFill>
                <a:latin typeface="Century Gothic"/>
              </a:rPr>
              <a:t> de moins de 6 mois ;</a:t>
            </a:r>
          </a:p>
          <a:p>
            <a:pPr marL="171450" indent="-171450" algn="just">
              <a:buFont typeface="Wingdings" panose="05000000000000000000" pitchFamily="2" charset="2"/>
              <a:buChar char=""/>
            </a:pPr>
            <a:r>
              <a:rPr lang="fr-FR" sz="1200" dirty="0">
                <a:solidFill>
                  <a:srgbClr val="000000">
                    <a:hueOff val="0"/>
                    <a:satOff val="0"/>
                    <a:lumOff val="0"/>
                    <a:alphaOff val="0"/>
                  </a:srgbClr>
                </a:solidFill>
                <a:latin typeface="Century Gothic"/>
              </a:rPr>
              <a:t>u</a:t>
            </a:r>
            <a:r>
              <a:rPr lang="fr-FR" sz="1200" u="none" kern="1200" dirty="0">
                <a:solidFill>
                  <a:srgbClr val="000000">
                    <a:hueOff val="0"/>
                    <a:satOff val="0"/>
                    <a:lumOff val="0"/>
                    <a:alphaOff val="0"/>
                  </a:srgbClr>
                </a:solidFill>
                <a:latin typeface="Century Gothic"/>
              </a:rPr>
              <a:t>ne attestation de cotisations </a:t>
            </a:r>
            <a:r>
              <a:rPr lang="fr-FR" sz="1200" b="1" dirty="0">
                <a:solidFill>
                  <a:srgbClr val="DC8C00"/>
                </a:solidFill>
                <a:latin typeface="Century Gothic"/>
              </a:rPr>
              <a:t>Audiens</a:t>
            </a:r>
            <a:r>
              <a:rPr lang="fr-FR" sz="1200" b="1" u="none" kern="1200" dirty="0">
                <a:solidFill>
                  <a:srgbClr val="DC8C00"/>
                </a:solidFill>
                <a:latin typeface="Century Gothic"/>
              </a:rPr>
              <a:t> de moins de 6 mois </a:t>
            </a:r>
            <a:r>
              <a:rPr lang="fr-FR" sz="1200" u="none" kern="1200" dirty="0">
                <a:solidFill>
                  <a:srgbClr val="000000">
                    <a:hueOff val="0"/>
                    <a:satOff val="0"/>
                    <a:lumOff val="0"/>
                    <a:alphaOff val="0"/>
                  </a:srgbClr>
                </a:solidFill>
                <a:latin typeface="Century Gothic"/>
              </a:rPr>
              <a:t>mentionnant votre souscription à un contrat à la caisse des congés spectacles ;</a:t>
            </a:r>
          </a:p>
          <a:p>
            <a:pPr marL="171450" indent="-171450" algn="just">
              <a:buFont typeface="Wingdings" panose="05000000000000000000" pitchFamily="2" charset="2"/>
              <a:buChar char=""/>
            </a:pPr>
            <a:r>
              <a:rPr lang="fr-FR" sz="1200" dirty="0">
                <a:solidFill>
                  <a:srgbClr val="000000">
                    <a:hueOff val="0"/>
                    <a:satOff val="0"/>
                    <a:lumOff val="0"/>
                    <a:alphaOff val="0"/>
                  </a:srgbClr>
                </a:solidFill>
                <a:latin typeface="Century Gothic"/>
              </a:rPr>
              <a:t>une attestation</a:t>
            </a:r>
            <a:r>
              <a:rPr lang="fr-FR" sz="1200" u="none" kern="1200" dirty="0">
                <a:solidFill>
                  <a:srgbClr val="000000">
                    <a:hueOff val="0"/>
                    <a:satOff val="0"/>
                    <a:lumOff val="0"/>
                    <a:alphaOff val="0"/>
                  </a:srgbClr>
                </a:solidFill>
                <a:latin typeface="Century Gothic"/>
              </a:rPr>
              <a:t> de compte à jour de vos déclarations et paiements à </a:t>
            </a:r>
            <a:r>
              <a:rPr lang="fr-FR" sz="1200" b="1" u="none" kern="1200" dirty="0">
                <a:solidFill>
                  <a:srgbClr val="DC8C00"/>
                </a:solidFill>
                <a:latin typeface="Century Gothic"/>
              </a:rPr>
              <a:t>France Travail </a:t>
            </a:r>
            <a:r>
              <a:rPr lang="fr-FR" sz="1200" dirty="0">
                <a:solidFill>
                  <a:srgbClr val="000000">
                    <a:hueOff val="0"/>
                    <a:satOff val="0"/>
                    <a:lumOff val="0"/>
                    <a:alphaOff val="0"/>
                  </a:srgbClr>
                </a:solidFill>
                <a:latin typeface="Century Gothic"/>
              </a:rPr>
              <a:t>services Cinéma spectacles de moins de 6 mois ;</a:t>
            </a:r>
          </a:p>
          <a:p>
            <a:pPr algn="just"/>
            <a:r>
              <a:rPr lang="fr-FR" sz="1200" b="1" u="none" kern="1200" dirty="0">
                <a:solidFill>
                  <a:srgbClr val="DC8C00"/>
                </a:solidFill>
                <a:latin typeface="Century Gothic" panose="020B0502020202020204" pitchFamily="34" charset="0"/>
                <a:ea typeface="+mn-ea"/>
                <a:cs typeface="+mn-cs"/>
              </a:rPr>
              <a:t>ou</a:t>
            </a:r>
          </a:p>
          <a:p>
            <a:pPr marL="171450" indent="-171450" algn="just">
              <a:buFont typeface="Wingdings" panose="05000000000000000000" pitchFamily="2" charset="2"/>
              <a:buChar char=""/>
            </a:pPr>
            <a:r>
              <a:rPr lang="fr-FR" sz="1200" u="none" kern="1200" dirty="0">
                <a:solidFill>
                  <a:srgbClr val="000000">
                    <a:hueOff val="0"/>
                    <a:satOff val="0"/>
                    <a:lumOff val="0"/>
                    <a:alphaOff val="0"/>
                  </a:srgbClr>
                </a:solidFill>
                <a:latin typeface="Century Gothic"/>
              </a:rPr>
              <a:t>une attestation de compte à jour du </a:t>
            </a:r>
            <a:r>
              <a:rPr lang="fr-FR" sz="1200" b="1" dirty="0" err="1">
                <a:solidFill>
                  <a:srgbClr val="DC8C00"/>
                </a:solidFill>
                <a:latin typeface="Century Gothic"/>
              </a:rPr>
              <a:t>Guso</a:t>
            </a:r>
            <a:r>
              <a:rPr lang="fr-FR" sz="1200" b="1" u="none" kern="1200" dirty="0">
                <a:solidFill>
                  <a:srgbClr val="DC8C00"/>
                </a:solidFill>
                <a:latin typeface="Century Gothic"/>
              </a:rPr>
              <a:t> de moins de 6 mois.</a:t>
            </a:r>
          </a:p>
          <a:p>
            <a:endParaRPr lang="fr-FR" sz="1200" u="none" kern="1200" dirty="0">
              <a:solidFill>
                <a:srgbClr val="000000">
                  <a:hueOff val="0"/>
                  <a:satOff val="0"/>
                  <a:lumOff val="0"/>
                  <a:alphaOff val="0"/>
                </a:srgbClr>
              </a:solidFill>
              <a:latin typeface="Century Gothic" panose="020B0502020202020204" pitchFamily="34" charset="0"/>
              <a:ea typeface="+mn-ea"/>
              <a:cs typeface="+mn-cs"/>
            </a:endParaRPr>
          </a:p>
          <a:p>
            <a:endParaRPr lang="fr-FR" sz="1200" u="none" kern="1200" dirty="0">
              <a:solidFill>
                <a:srgbClr val="000000">
                  <a:hueOff val="0"/>
                  <a:satOff val="0"/>
                  <a:lumOff val="0"/>
                  <a:alphaOff val="0"/>
                </a:srgbClr>
              </a:solidFill>
              <a:latin typeface="Century Gothic" panose="020B0502020202020204" pitchFamily="34" charset="0"/>
              <a:ea typeface="+mn-ea"/>
              <a:cs typeface="+mn-cs"/>
            </a:endParaRPr>
          </a:p>
        </p:txBody>
      </p:sp>
      <p:sp>
        <p:nvSpPr>
          <p:cNvPr id="4" name="ZoneTexte 3">
            <a:extLst>
              <a:ext uri="{FF2B5EF4-FFF2-40B4-BE49-F238E27FC236}">
                <a16:creationId xmlns:a16="http://schemas.microsoft.com/office/drawing/2014/main" id="{A17BA17F-B75B-0545-4EF4-DE59558EA79E}"/>
              </a:ext>
            </a:extLst>
          </p:cNvPr>
          <p:cNvSpPr txBox="1"/>
          <p:nvPr/>
        </p:nvSpPr>
        <p:spPr>
          <a:xfrm>
            <a:off x="636604" y="5257800"/>
            <a:ext cx="10016428" cy="646331"/>
          </a:xfrm>
          <a:prstGeom prst="rect">
            <a:avLst/>
          </a:prstGeom>
          <a:noFill/>
        </p:spPr>
        <p:txBody>
          <a:bodyPr wrap="square" lIns="91440" tIns="45720" rIns="91440" bIns="45720" rtlCol="0" anchor="t">
            <a:spAutoFit/>
          </a:bodyPr>
          <a:lstStyle/>
          <a:p>
            <a:pPr algn="just"/>
            <a:r>
              <a:rPr lang="fr-FR" sz="1200" u="none" kern="1200" dirty="0">
                <a:solidFill>
                  <a:srgbClr val="000000">
                    <a:hueOff val="0"/>
                    <a:satOff val="0"/>
                    <a:lumOff val="0"/>
                    <a:alphaOff val="0"/>
                  </a:srgbClr>
                </a:solidFill>
                <a:latin typeface="Century Gothic"/>
              </a:rPr>
              <a:t>Si votre établissement </a:t>
            </a:r>
            <a:r>
              <a:rPr lang="fr-FR" sz="1200" dirty="0">
                <a:solidFill>
                  <a:srgbClr val="000000">
                    <a:hueOff val="0"/>
                    <a:satOff val="0"/>
                    <a:lumOff val="0"/>
                    <a:alphaOff val="0"/>
                  </a:srgbClr>
                </a:solidFill>
                <a:latin typeface="Century Gothic"/>
              </a:rPr>
              <a:t>n'est pas employeur</a:t>
            </a:r>
            <a:r>
              <a:rPr lang="fr-FR" sz="1200" u="none" kern="1200" dirty="0">
                <a:solidFill>
                  <a:srgbClr val="000000">
                    <a:hueOff val="0"/>
                    <a:satOff val="0"/>
                    <a:lumOff val="0"/>
                    <a:alphaOff val="0"/>
                  </a:srgbClr>
                </a:solidFill>
                <a:latin typeface="Century Gothic"/>
              </a:rPr>
              <a:t>, vous devrez fournir </a:t>
            </a:r>
            <a:r>
              <a:rPr lang="fr-FR" sz="1200" b="1" u="none" kern="1200" dirty="0">
                <a:solidFill>
                  <a:schemeClr val="tx2"/>
                </a:solidFill>
                <a:latin typeface="Century Gothic"/>
              </a:rPr>
              <a:t>une attestation sur l'honneur de non-cotisation aux organismes sociaux en expliquant la raison</a:t>
            </a:r>
            <a:r>
              <a:rPr lang="fr-FR" sz="1200" u="none" kern="1200" dirty="0">
                <a:solidFill>
                  <a:srgbClr val="000000">
                    <a:hueOff val="0"/>
                    <a:satOff val="0"/>
                    <a:lumOff val="0"/>
                    <a:alphaOff val="0"/>
                  </a:srgbClr>
                </a:solidFill>
                <a:latin typeface="Century Gothic"/>
              </a:rPr>
              <a:t> (l’établissement n’embauche pas de personnel salarié de manière permanente ou en intermittence).</a:t>
            </a:r>
          </a:p>
        </p:txBody>
      </p:sp>
    </p:spTree>
    <p:extLst>
      <p:ext uri="{BB962C8B-B14F-4D97-AF65-F5344CB8AC3E}">
        <p14:creationId xmlns:p14="http://schemas.microsoft.com/office/powerpoint/2010/main" val="1358255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525B1-507E-EC8F-2D49-2C08B1796354}"/>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05086D5B-F217-4556-EDA4-58729A275506}"/>
              </a:ext>
            </a:extLst>
          </p:cNvPr>
          <p:cNvSpPr>
            <a:spLocks noGrp="1"/>
          </p:cNvSpPr>
          <p:nvPr>
            <p:ph type="body" sz="half" idx="13"/>
            <p:custDataLst>
              <p:tags r:id="rId1"/>
            </p:custDataLst>
          </p:nvPr>
        </p:nvSpPr>
        <p:spPr>
          <a:xfrm>
            <a:off x="545253" y="1182580"/>
            <a:ext cx="10332297" cy="362230"/>
          </a:xfrm>
        </p:spPr>
        <p:txBody>
          <a:bodyPr/>
          <a:lstStyle/>
          <a:p>
            <a:r>
              <a:rPr lang="fr-FR" sz="1600" dirty="0"/>
              <a:t>Pour une personne morale (association, entreprise, collectivité territoriale, entreprise individuelle, etc.)</a:t>
            </a:r>
          </a:p>
          <a:p>
            <a:endParaRPr lang="fr-FR" dirty="0"/>
          </a:p>
        </p:txBody>
      </p:sp>
      <p:sp>
        <p:nvSpPr>
          <p:cNvPr id="6" name="Espace réservé du texte 5">
            <a:extLst>
              <a:ext uri="{FF2B5EF4-FFF2-40B4-BE49-F238E27FC236}">
                <a16:creationId xmlns:a16="http://schemas.microsoft.com/office/drawing/2014/main" id="{4395B30E-7951-F603-7470-450247AA5C27}"/>
              </a:ext>
            </a:extLst>
          </p:cNvPr>
          <p:cNvSpPr>
            <a:spLocks noGrp="1"/>
          </p:cNvSpPr>
          <p:nvPr>
            <p:ph type="body" sz="half" idx="16"/>
            <p:custDataLst>
              <p:tags r:id="rId2"/>
            </p:custDataLst>
          </p:nvPr>
        </p:nvSpPr>
        <p:spPr>
          <a:xfrm>
            <a:off x="6167559" y="707327"/>
            <a:ext cx="4996830" cy="363494"/>
          </a:xfrm>
        </p:spPr>
        <p:txBody>
          <a:bodyPr>
            <a:normAutofit/>
          </a:bodyPr>
          <a:lstStyle/>
          <a:p>
            <a:r>
              <a:rPr lang="fr-FR" sz="1050" b="1" dirty="0">
                <a:solidFill>
                  <a:schemeClr val="accent1"/>
                </a:solidFill>
              </a:rPr>
              <a:t>Préparer l’affiliation au CNM – pièces justificatives 3/5</a:t>
            </a:r>
          </a:p>
          <a:p>
            <a:endParaRPr lang="fr-FR" dirty="0"/>
          </a:p>
        </p:txBody>
      </p:sp>
      <p:sp>
        <p:nvSpPr>
          <p:cNvPr id="35" name="Espace réservé du texte 6">
            <a:extLst>
              <a:ext uri="{FF2B5EF4-FFF2-40B4-BE49-F238E27FC236}">
                <a16:creationId xmlns:a16="http://schemas.microsoft.com/office/drawing/2014/main" id="{2E8AF97C-F0AF-77A2-BBE9-E94AA35CFF41}"/>
              </a:ext>
            </a:extLst>
          </p:cNvPr>
          <p:cNvSpPr>
            <a:spLocks noGrp="1"/>
          </p:cNvSpPr>
          <p:nvPr>
            <p:ph type="body" sz="half" idx="17"/>
            <p:custDataLst>
              <p:tags r:id="rId3"/>
            </p:custDataLst>
          </p:nvPr>
        </p:nvSpPr>
        <p:spPr>
          <a:xfrm>
            <a:off x="554524" y="1592456"/>
            <a:ext cx="10989775" cy="458681"/>
          </a:xfrm>
        </p:spPr>
        <p:txBody>
          <a:bodyPr vert="horz" lIns="91440" tIns="45720" rIns="91440" bIns="45720" rtlCol="0" anchor="t">
            <a:noAutofit/>
          </a:bodyPr>
          <a:lstStyle/>
          <a:p>
            <a:r>
              <a:rPr lang="fr-FR" dirty="0">
                <a:solidFill>
                  <a:schemeClr val="accent2">
                    <a:lumMod val="90000"/>
                    <a:lumOff val="10000"/>
                  </a:schemeClr>
                </a:solidFill>
                <a:latin typeface="Century Gothic"/>
              </a:rPr>
              <a:t>L’attestation de vigilance Urssaf – téléchargeable depuis votre compte Urssaf employeur</a:t>
            </a:r>
          </a:p>
        </p:txBody>
      </p:sp>
      <p:sp>
        <p:nvSpPr>
          <p:cNvPr id="5" name="Ellipse 4">
            <a:extLst>
              <a:ext uri="{FF2B5EF4-FFF2-40B4-BE49-F238E27FC236}">
                <a16:creationId xmlns:a16="http://schemas.microsoft.com/office/drawing/2014/main" id="{77D59B75-2E8A-E78B-3EAA-274C108B10BF}"/>
              </a:ext>
            </a:extLst>
          </p:cNvPr>
          <p:cNvSpPr/>
          <p:nvPr>
            <p:custDataLst>
              <p:tags r:id="rId4"/>
            </p:custDataLst>
          </p:nvPr>
        </p:nvSpPr>
        <p:spPr>
          <a:xfrm>
            <a:off x="8556477" y="3920690"/>
            <a:ext cx="386216" cy="381133"/>
          </a:xfrm>
          <a:prstGeom prst="ellipse">
            <a:avLst/>
          </a:prstGeom>
          <a:no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20" name="Groupe 19">
            <a:extLst>
              <a:ext uri="{FF2B5EF4-FFF2-40B4-BE49-F238E27FC236}">
                <a16:creationId xmlns:a16="http://schemas.microsoft.com/office/drawing/2014/main" id="{73FF36BA-F746-2E32-A72E-A64B7895E79C}"/>
              </a:ext>
            </a:extLst>
          </p:cNvPr>
          <p:cNvGrpSpPr/>
          <p:nvPr>
            <p:custDataLst>
              <p:tags r:id="rId5"/>
            </p:custDataLst>
          </p:nvPr>
        </p:nvGrpSpPr>
        <p:grpSpPr>
          <a:xfrm>
            <a:off x="624861" y="692901"/>
            <a:ext cx="374057" cy="366750"/>
            <a:chOff x="3174642" y="4732993"/>
            <a:chExt cx="1114022" cy="1120462"/>
          </a:xfrm>
        </p:grpSpPr>
        <p:sp>
          <p:nvSpPr>
            <p:cNvPr id="21" name="Ellipse 20">
              <a:extLst>
                <a:ext uri="{FF2B5EF4-FFF2-40B4-BE49-F238E27FC236}">
                  <a16:creationId xmlns:a16="http://schemas.microsoft.com/office/drawing/2014/main" id="{C0D7B10D-CF0B-6F90-5CAE-CBCBB1A60BCA}"/>
                </a:ext>
              </a:extLst>
            </p:cNvPr>
            <p:cNvSpPr/>
            <p:nvPr/>
          </p:nvSpPr>
          <p:spPr>
            <a:xfrm>
              <a:off x="3174642" y="4732993"/>
              <a:ext cx="1114022" cy="1120462"/>
            </a:xfrm>
            <a:prstGeom prst="ellipse">
              <a:avLst/>
            </a:prstGeom>
            <a:solidFill>
              <a:srgbClr val="751E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2" name="Graphique 21" descr="Badge 1 avec un remplissage uni">
              <a:extLst>
                <a:ext uri="{FF2B5EF4-FFF2-40B4-BE49-F238E27FC236}">
                  <a16:creationId xmlns:a16="http://schemas.microsoft.com/office/drawing/2014/main" id="{C1B23419-C24F-B70A-3F93-9C98BA35135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3274453" y="4836024"/>
              <a:ext cx="914400" cy="914400"/>
            </a:xfrm>
            <a:prstGeom prst="rect">
              <a:avLst/>
            </a:prstGeom>
          </p:spPr>
        </p:pic>
      </p:grpSp>
      <p:sp>
        <p:nvSpPr>
          <p:cNvPr id="11" name="Rectangle 10">
            <a:extLst>
              <a:ext uri="{FF2B5EF4-FFF2-40B4-BE49-F238E27FC236}">
                <a16:creationId xmlns:a16="http://schemas.microsoft.com/office/drawing/2014/main" id="{292F66E9-3F04-53B9-DA54-017D36ABD216}"/>
              </a:ext>
            </a:extLst>
          </p:cNvPr>
          <p:cNvSpPr/>
          <p:nvPr>
            <p:custDataLst>
              <p:tags r:id="rId6"/>
            </p:custDataLst>
          </p:nvPr>
        </p:nvSpPr>
        <p:spPr>
          <a:xfrm>
            <a:off x="4579716" y="2313513"/>
            <a:ext cx="1493134" cy="18111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C8045A87-9B47-8804-D04B-52EA4CDA7598}"/>
              </a:ext>
            </a:extLst>
          </p:cNvPr>
          <p:cNvSpPr/>
          <p:nvPr>
            <p:custDataLst>
              <p:tags r:id="rId7"/>
            </p:custDataLst>
          </p:nvPr>
        </p:nvSpPr>
        <p:spPr>
          <a:xfrm>
            <a:off x="4964834" y="3294185"/>
            <a:ext cx="1493134" cy="36223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76D6A1C0-20B6-ED96-DEF6-3C65872897DD}"/>
              </a:ext>
            </a:extLst>
          </p:cNvPr>
          <p:cNvSpPr/>
          <p:nvPr>
            <p:custDataLst>
              <p:tags r:id="rId8"/>
            </p:custDataLst>
          </p:nvPr>
        </p:nvSpPr>
        <p:spPr>
          <a:xfrm>
            <a:off x="5244969" y="3155476"/>
            <a:ext cx="1493134" cy="36223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A355C090-5A74-5AE4-A519-5063D8EED5CD}"/>
              </a:ext>
            </a:extLst>
          </p:cNvPr>
          <p:cNvSpPr/>
          <p:nvPr>
            <p:custDataLst>
              <p:tags r:id="rId9"/>
            </p:custDataLst>
          </p:nvPr>
        </p:nvSpPr>
        <p:spPr>
          <a:xfrm>
            <a:off x="8895273" y="3504994"/>
            <a:ext cx="1493134" cy="36223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982C94F7-5FDC-9195-797A-4C9304BBDA3E}"/>
              </a:ext>
            </a:extLst>
          </p:cNvPr>
          <p:cNvSpPr/>
          <p:nvPr>
            <p:custDataLst>
              <p:tags r:id="rId10"/>
            </p:custDataLst>
          </p:nvPr>
        </p:nvSpPr>
        <p:spPr>
          <a:xfrm>
            <a:off x="4676480" y="2198258"/>
            <a:ext cx="1493134" cy="36223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9" name="Groupe 58">
            <a:extLst>
              <a:ext uri="{FF2B5EF4-FFF2-40B4-BE49-F238E27FC236}">
                <a16:creationId xmlns:a16="http://schemas.microsoft.com/office/drawing/2014/main" id="{1F93F505-F6A1-90E9-96CE-C100EBA46CA6}"/>
              </a:ext>
            </a:extLst>
          </p:cNvPr>
          <p:cNvGrpSpPr/>
          <p:nvPr>
            <p:custDataLst>
              <p:tags r:id="rId11"/>
            </p:custDataLst>
          </p:nvPr>
        </p:nvGrpSpPr>
        <p:grpSpPr>
          <a:xfrm>
            <a:off x="2338758" y="2058572"/>
            <a:ext cx="3208601" cy="4599236"/>
            <a:chOff x="2338758" y="2058572"/>
            <a:chExt cx="3208601" cy="4599236"/>
          </a:xfrm>
        </p:grpSpPr>
        <p:grpSp>
          <p:nvGrpSpPr>
            <p:cNvPr id="57" name="Groupe 56">
              <a:extLst>
                <a:ext uri="{FF2B5EF4-FFF2-40B4-BE49-F238E27FC236}">
                  <a16:creationId xmlns:a16="http://schemas.microsoft.com/office/drawing/2014/main" id="{BEBF1B55-B5C5-5681-3BD6-E57CE664EEE9}"/>
                </a:ext>
              </a:extLst>
            </p:cNvPr>
            <p:cNvGrpSpPr/>
            <p:nvPr/>
          </p:nvGrpSpPr>
          <p:grpSpPr>
            <a:xfrm>
              <a:off x="2338758" y="2058572"/>
              <a:ext cx="3208601" cy="4599236"/>
              <a:chOff x="2338758" y="2058572"/>
              <a:chExt cx="3208601" cy="4599236"/>
            </a:xfrm>
          </p:grpSpPr>
          <p:grpSp>
            <p:nvGrpSpPr>
              <p:cNvPr id="55" name="Groupe 54">
                <a:extLst>
                  <a:ext uri="{FF2B5EF4-FFF2-40B4-BE49-F238E27FC236}">
                    <a16:creationId xmlns:a16="http://schemas.microsoft.com/office/drawing/2014/main" id="{5702452C-D2C5-94D3-84F4-87C059AC8351}"/>
                  </a:ext>
                </a:extLst>
              </p:cNvPr>
              <p:cNvGrpSpPr/>
              <p:nvPr/>
            </p:nvGrpSpPr>
            <p:grpSpPr>
              <a:xfrm>
                <a:off x="2338758" y="2058572"/>
                <a:ext cx="3208601" cy="4599236"/>
                <a:chOff x="2338758" y="2058572"/>
                <a:chExt cx="3208601" cy="4599236"/>
              </a:xfrm>
            </p:grpSpPr>
            <p:grpSp>
              <p:nvGrpSpPr>
                <p:cNvPr id="53" name="Groupe 52">
                  <a:extLst>
                    <a:ext uri="{FF2B5EF4-FFF2-40B4-BE49-F238E27FC236}">
                      <a16:creationId xmlns:a16="http://schemas.microsoft.com/office/drawing/2014/main" id="{1B614705-DE7F-73A8-6493-09D54AF1B833}"/>
                    </a:ext>
                  </a:extLst>
                </p:cNvPr>
                <p:cNvGrpSpPr/>
                <p:nvPr/>
              </p:nvGrpSpPr>
              <p:grpSpPr>
                <a:xfrm>
                  <a:off x="2338758" y="2058572"/>
                  <a:ext cx="3208601" cy="4599236"/>
                  <a:chOff x="2338758" y="2058572"/>
                  <a:chExt cx="3208601" cy="4599236"/>
                </a:xfrm>
              </p:grpSpPr>
              <p:pic>
                <p:nvPicPr>
                  <p:cNvPr id="51" name="Image 50">
                    <a:extLst>
                      <a:ext uri="{FF2B5EF4-FFF2-40B4-BE49-F238E27FC236}">
                        <a16:creationId xmlns:a16="http://schemas.microsoft.com/office/drawing/2014/main" id="{6F270BFF-56E2-7D61-158F-3D02CACCFE1A}"/>
                      </a:ext>
                    </a:extLst>
                  </p:cNvPr>
                  <p:cNvPicPr>
                    <a:picLocks noChangeAspect="1"/>
                  </p:cNvPicPr>
                  <p:nvPr/>
                </p:nvPicPr>
                <p:blipFill>
                  <a:blip r:embed="rId16"/>
                  <a:stretch>
                    <a:fillRect/>
                  </a:stretch>
                </p:blipFill>
                <p:spPr>
                  <a:xfrm>
                    <a:off x="2338758" y="2058572"/>
                    <a:ext cx="3208601" cy="4599236"/>
                  </a:xfrm>
                  <a:prstGeom prst="rect">
                    <a:avLst/>
                  </a:prstGeom>
                  <a:ln>
                    <a:solidFill>
                      <a:schemeClr val="tx2"/>
                    </a:solidFill>
                  </a:ln>
                </p:spPr>
              </p:pic>
              <p:sp>
                <p:nvSpPr>
                  <p:cNvPr id="52" name="Rectangle 51">
                    <a:extLst>
                      <a:ext uri="{FF2B5EF4-FFF2-40B4-BE49-F238E27FC236}">
                        <a16:creationId xmlns:a16="http://schemas.microsoft.com/office/drawing/2014/main" id="{BFD24DEB-56D4-E7E7-8912-606D3E390C60}"/>
                      </a:ext>
                    </a:extLst>
                  </p:cNvPr>
                  <p:cNvSpPr/>
                  <p:nvPr/>
                </p:nvSpPr>
                <p:spPr>
                  <a:xfrm>
                    <a:off x="4297680" y="2377440"/>
                    <a:ext cx="807720" cy="2558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4" name="Rectangle 53">
                  <a:extLst>
                    <a:ext uri="{FF2B5EF4-FFF2-40B4-BE49-F238E27FC236}">
                      <a16:creationId xmlns:a16="http://schemas.microsoft.com/office/drawing/2014/main" id="{314F20FB-D244-506C-8E65-36F66B34A544}"/>
                    </a:ext>
                  </a:extLst>
                </p:cNvPr>
                <p:cNvSpPr/>
                <p:nvPr/>
              </p:nvSpPr>
              <p:spPr>
                <a:xfrm>
                  <a:off x="3864141" y="3027527"/>
                  <a:ext cx="807720" cy="2558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6" name="Rectangle 55">
                <a:extLst>
                  <a:ext uri="{FF2B5EF4-FFF2-40B4-BE49-F238E27FC236}">
                    <a16:creationId xmlns:a16="http://schemas.microsoft.com/office/drawing/2014/main" id="{A18CCB0A-57AE-1BBE-556A-6C5208C07538}"/>
                  </a:ext>
                </a:extLst>
              </p:cNvPr>
              <p:cNvSpPr/>
              <p:nvPr/>
            </p:nvSpPr>
            <p:spPr>
              <a:xfrm flipV="1">
                <a:off x="2601686" y="3199603"/>
                <a:ext cx="454160" cy="605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8" name="Rectangle 57">
              <a:extLst>
                <a:ext uri="{FF2B5EF4-FFF2-40B4-BE49-F238E27FC236}">
                  <a16:creationId xmlns:a16="http://schemas.microsoft.com/office/drawing/2014/main" id="{B9D1E4DE-8484-A431-46E9-D22AD58993E9}"/>
                </a:ext>
              </a:extLst>
            </p:cNvPr>
            <p:cNvSpPr/>
            <p:nvPr/>
          </p:nvSpPr>
          <p:spPr>
            <a:xfrm>
              <a:off x="2450055" y="4031374"/>
              <a:ext cx="605791" cy="6056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69" name="Groupe 68">
            <a:extLst>
              <a:ext uri="{FF2B5EF4-FFF2-40B4-BE49-F238E27FC236}">
                <a16:creationId xmlns:a16="http://schemas.microsoft.com/office/drawing/2014/main" id="{682E7CC7-B7E8-6760-4E30-FD4EDE6B12A2}"/>
              </a:ext>
            </a:extLst>
          </p:cNvPr>
          <p:cNvGrpSpPr/>
          <p:nvPr>
            <p:custDataLst>
              <p:tags r:id="rId12"/>
            </p:custDataLst>
          </p:nvPr>
        </p:nvGrpSpPr>
        <p:grpSpPr>
          <a:xfrm>
            <a:off x="6682172" y="2033225"/>
            <a:ext cx="3208601" cy="4599182"/>
            <a:chOff x="6634371" y="2058572"/>
            <a:chExt cx="3280794" cy="4563622"/>
          </a:xfrm>
        </p:grpSpPr>
        <p:grpSp>
          <p:nvGrpSpPr>
            <p:cNvPr id="67" name="Groupe 66">
              <a:extLst>
                <a:ext uri="{FF2B5EF4-FFF2-40B4-BE49-F238E27FC236}">
                  <a16:creationId xmlns:a16="http://schemas.microsoft.com/office/drawing/2014/main" id="{730E2595-A553-8319-57F1-BB1E93841927}"/>
                </a:ext>
              </a:extLst>
            </p:cNvPr>
            <p:cNvGrpSpPr/>
            <p:nvPr/>
          </p:nvGrpSpPr>
          <p:grpSpPr>
            <a:xfrm>
              <a:off x="6634371" y="2058572"/>
              <a:ext cx="3280794" cy="4563622"/>
              <a:chOff x="6634371" y="2058572"/>
              <a:chExt cx="3280794" cy="4563622"/>
            </a:xfrm>
          </p:grpSpPr>
          <p:grpSp>
            <p:nvGrpSpPr>
              <p:cNvPr id="65" name="Groupe 64">
                <a:extLst>
                  <a:ext uri="{FF2B5EF4-FFF2-40B4-BE49-F238E27FC236}">
                    <a16:creationId xmlns:a16="http://schemas.microsoft.com/office/drawing/2014/main" id="{AF1E5E8A-8C90-7F9D-ECB8-B580DB8E6828}"/>
                  </a:ext>
                </a:extLst>
              </p:cNvPr>
              <p:cNvGrpSpPr/>
              <p:nvPr/>
            </p:nvGrpSpPr>
            <p:grpSpPr>
              <a:xfrm>
                <a:off x="6634371" y="2058572"/>
                <a:ext cx="3280794" cy="4563622"/>
                <a:chOff x="6634371" y="2058572"/>
                <a:chExt cx="3280794" cy="4563622"/>
              </a:xfrm>
            </p:grpSpPr>
            <p:grpSp>
              <p:nvGrpSpPr>
                <p:cNvPr id="63" name="Groupe 62">
                  <a:extLst>
                    <a:ext uri="{FF2B5EF4-FFF2-40B4-BE49-F238E27FC236}">
                      <a16:creationId xmlns:a16="http://schemas.microsoft.com/office/drawing/2014/main" id="{7B1A9E57-2589-42D5-ADCD-8E15E8193F64}"/>
                    </a:ext>
                  </a:extLst>
                </p:cNvPr>
                <p:cNvGrpSpPr/>
                <p:nvPr/>
              </p:nvGrpSpPr>
              <p:grpSpPr>
                <a:xfrm>
                  <a:off x="6634371" y="2058572"/>
                  <a:ext cx="3280794" cy="4563622"/>
                  <a:chOff x="6634371" y="2058572"/>
                  <a:chExt cx="3280794" cy="4563622"/>
                </a:xfrm>
              </p:grpSpPr>
              <p:grpSp>
                <p:nvGrpSpPr>
                  <p:cNvPr id="61" name="Groupe 60">
                    <a:extLst>
                      <a:ext uri="{FF2B5EF4-FFF2-40B4-BE49-F238E27FC236}">
                        <a16:creationId xmlns:a16="http://schemas.microsoft.com/office/drawing/2014/main" id="{F963F592-AAC1-BB62-01B7-8C5DF9888D33}"/>
                      </a:ext>
                    </a:extLst>
                  </p:cNvPr>
                  <p:cNvGrpSpPr/>
                  <p:nvPr/>
                </p:nvGrpSpPr>
                <p:grpSpPr>
                  <a:xfrm>
                    <a:off x="6634371" y="2058572"/>
                    <a:ext cx="3280794" cy="4563622"/>
                    <a:chOff x="6634371" y="2058572"/>
                    <a:chExt cx="3280794" cy="4563622"/>
                  </a:xfrm>
                </p:grpSpPr>
                <p:pic>
                  <p:nvPicPr>
                    <p:cNvPr id="49" name="Image 48">
                      <a:extLst>
                        <a:ext uri="{FF2B5EF4-FFF2-40B4-BE49-F238E27FC236}">
                          <a16:creationId xmlns:a16="http://schemas.microsoft.com/office/drawing/2014/main" id="{57AD5C83-2358-C710-D4FF-12C87F790171}"/>
                        </a:ext>
                      </a:extLst>
                    </p:cNvPr>
                    <p:cNvPicPr>
                      <a:picLocks noChangeAspect="1"/>
                    </p:cNvPicPr>
                    <p:nvPr/>
                  </p:nvPicPr>
                  <p:blipFill>
                    <a:blip r:embed="rId17"/>
                    <a:stretch>
                      <a:fillRect/>
                    </a:stretch>
                  </p:blipFill>
                  <p:spPr>
                    <a:xfrm>
                      <a:off x="6634371" y="2058572"/>
                      <a:ext cx="3280794" cy="4563622"/>
                    </a:xfrm>
                    <a:prstGeom prst="rect">
                      <a:avLst/>
                    </a:prstGeom>
                    <a:ln>
                      <a:solidFill>
                        <a:schemeClr val="tx2"/>
                      </a:solidFill>
                    </a:ln>
                  </p:spPr>
                </p:pic>
                <p:sp>
                  <p:nvSpPr>
                    <p:cNvPr id="60" name="Rectangle 59">
                      <a:extLst>
                        <a:ext uri="{FF2B5EF4-FFF2-40B4-BE49-F238E27FC236}">
                          <a16:creationId xmlns:a16="http://schemas.microsoft.com/office/drawing/2014/main" id="{2B3CFD1F-23AF-8612-7453-1DC0A035DF86}"/>
                        </a:ext>
                      </a:extLst>
                    </p:cNvPr>
                    <p:cNvSpPr/>
                    <p:nvPr/>
                  </p:nvSpPr>
                  <p:spPr>
                    <a:xfrm>
                      <a:off x="8198554" y="2830579"/>
                      <a:ext cx="807720" cy="2558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62" name="Rectangle 61">
                    <a:extLst>
                      <a:ext uri="{FF2B5EF4-FFF2-40B4-BE49-F238E27FC236}">
                        <a16:creationId xmlns:a16="http://schemas.microsoft.com/office/drawing/2014/main" id="{C26538D1-BAFE-FA1B-D6BF-EF86F936F2AB}"/>
                      </a:ext>
                    </a:extLst>
                  </p:cNvPr>
                  <p:cNvSpPr/>
                  <p:nvPr/>
                </p:nvSpPr>
                <p:spPr>
                  <a:xfrm>
                    <a:off x="6715242" y="3755297"/>
                    <a:ext cx="2032517" cy="1099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64" name="Rectangle 63">
                  <a:extLst>
                    <a:ext uri="{FF2B5EF4-FFF2-40B4-BE49-F238E27FC236}">
                      <a16:creationId xmlns:a16="http://schemas.microsoft.com/office/drawing/2014/main" id="{79722C20-DC26-A174-3F5C-2A6E70C270C8}"/>
                    </a:ext>
                  </a:extLst>
                </p:cNvPr>
                <p:cNvSpPr/>
                <p:nvPr/>
              </p:nvSpPr>
              <p:spPr>
                <a:xfrm>
                  <a:off x="9367157" y="3819272"/>
                  <a:ext cx="478501" cy="688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66" name="Rectangle 65">
                <a:extLst>
                  <a:ext uri="{FF2B5EF4-FFF2-40B4-BE49-F238E27FC236}">
                    <a16:creationId xmlns:a16="http://schemas.microsoft.com/office/drawing/2014/main" id="{B08BB856-F14B-B3B4-F57A-B5BFEF36F156}"/>
                  </a:ext>
                </a:extLst>
              </p:cNvPr>
              <p:cNvSpPr/>
              <p:nvPr/>
            </p:nvSpPr>
            <p:spPr>
              <a:xfrm>
                <a:off x="6799000" y="3037042"/>
                <a:ext cx="532593" cy="656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68" name="Rectangle 67">
              <a:extLst>
                <a:ext uri="{FF2B5EF4-FFF2-40B4-BE49-F238E27FC236}">
                  <a16:creationId xmlns:a16="http://schemas.microsoft.com/office/drawing/2014/main" id="{47A7AE21-8C25-5B71-1220-D54F5AECD10B}"/>
                </a:ext>
              </a:extLst>
            </p:cNvPr>
            <p:cNvSpPr/>
            <p:nvPr/>
          </p:nvSpPr>
          <p:spPr>
            <a:xfrm>
              <a:off x="8834120" y="5225396"/>
              <a:ext cx="807720" cy="2558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196564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B2109-89DF-2E40-552D-183E66B58D52}"/>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ED003533-E648-5FF5-88B1-ED71CA764CA6}"/>
              </a:ext>
            </a:extLst>
          </p:cNvPr>
          <p:cNvSpPr>
            <a:spLocks noGrp="1"/>
          </p:cNvSpPr>
          <p:nvPr>
            <p:ph type="body" sz="half" idx="13"/>
            <p:custDataLst>
              <p:tags r:id="rId1"/>
            </p:custDataLst>
          </p:nvPr>
        </p:nvSpPr>
        <p:spPr>
          <a:xfrm>
            <a:off x="545253" y="1131779"/>
            <a:ext cx="10332297" cy="362230"/>
          </a:xfrm>
        </p:spPr>
        <p:txBody>
          <a:bodyPr/>
          <a:lstStyle/>
          <a:p>
            <a:r>
              <a:rPr lang="fr-FR" sz="1600" dirty="0"/>
              <a:t>Pour une personne morale (association, entreprise, collectivité territoriale, entreprise individuelle, etc.)</a:t>
            </a:r>
          </a:p>
          <a:p>
            <a:endParaRPr lang="fr-FR" dirty="0"/>
          </a:p>
        </p:txBody>
      </p:sp>
      <p:sp>
        <p:nvSpPr>
          <p:cNvPr id="6" name="Espace réservé du texte 5">
            <a:extLst>
              <a:ext uri="{FF2B5EF4-FFF2-40B4-BE49-F238E27FC236}">
                <a16:creationId xmlns:a16="http://schemas.microsoft.com/office/drawing/2014/main" id="{91835AAE-EA3E-4608-972F-C13A4832C6D2}"/>
              </a:ext>
            </a:extLst>
          </p:cNvPr>
          <p:cNvSpPr>
            <a:spLocks noGrp="1"/>
          </p:cNvSpPr>
          <p:nvPr>
            <p:ph type="body" sz="half" idx="16"/>
            <p:custDataLst>
              <p:tags r:id="rId2"/>
            </p:custDataLst>
          </p:nvPr>
        </p:nvSpPr>
        <p:spPr>
          <a:xfrm>
            <a:off x="6167559" y="707327"/>
            <a:ext cx="4996830" cy="363494"/>
          </a:xfrm>
        </p:spPr>
        <p:txBody>
          <a:bodyPr>
            <a:normAutofit/>
          </a:bodyPr>
          <a:lstStyle/>
          <a:p>
            <a:r>
              <a:rPr lang="fr-FR" sz="1050" b="1" dirty="0">
                <a:solidFill>
                  <a:schemeClr val="accent1"/>
                </a:solidFill>
              </a:rPr>
              <a:t>Préparer l’affiliation au CNM – pièces justificatives </a:t>
            </a:r>
            <a:r>
              <a:rPr lang="fr-FR" dirty="0">
                <a:solidFill>
                  <a:schemeClr val="accent1"/>
                </a:solidFill>
              </a:rPr>
              <a:t>4</a:t>
            </a:r>
            <a:r>
              <a:rPr lang="fr-FR" sz="1050" b="1" dirty="0">
                <a:solidFill>
                  <a:schemeClr val="accent1"/>
                </a:solidFill>
              </a:rPr>
              <a:t>/5</a:t>
            </a:r>
          </a:p>
          <a:p>
            <a:endParaRPr lang="fr-FR" dirty="0"/>
          </a:p>
        </p:txBody>
      </p:sp>
      <p:sp>
        <p:nvSpPr>
          <p:cNvPr id="35" name="Espace réservé du texte 6">
            <a:extLst>
              <a:ext uri="{FF2B5EF4-FFF2-40B4-BE49-F238E27FC236}">
                <a16:creationId xmlns:a16="http://schemas.microsoft.com/office/drawing/2014/main" id="{A7CB4CAE-1DF8-5140-D849-4511CD1E4EAE}"/>
              </a:ext>
            </a:extLst>
          </p:cNvPr>
          <p:cNvSpPr>
            <a:spLocks noGrp="1"/>
          </p:cNvSpPr>
          <p:nvPr>
            <p:ph type="body" sz="half" idx="17"/>
            <p:custDataLst>
              <p:tags r:id="rId3"/>
            </p:custDataLst>
          </p:nvPr>
        </p:nvSpPr>
        <p:spPr>
          <a:xfrm>
            <a:off x="554524" y="1541655"/>
            <a:ext cx="10989775" cy="458681"/>
          </a:xfrm>
        </p:spPr>
        <p:txBody>
          <a:bodyPr/>
          <a:lstStyle/>
          <a:p>
            <a:r>
              <a:rPr lang="fr-FR" dirty="0">
                <a:solidFill>
                  <a:schemeClr val="accent2">
                    <a:lumMod val="90000"/>
                    <a:lumOff val="10000"/>
                  </a:schemeClr>
                </a:solidFill>
              </a:rPr>
              <a:t>Les attestations </a:t>
            </a:r>
            <a:r>
              <a:rPr lang="fr-FR" dirty="0" err="1">
                <a:solidFill>
                  <a:schemeClr val="accent2">
                    <a:lumMod val="90000"/>
                    <a:lumOff val="10000"/>
                  </a:schemeClr>
                </a:solidFill>
              </a:rPr>
              <a:t>Guso</a:t>
            </a:r>
            <a:r>
              <a:rPr lang="fr-FR" dirty="0">
                <a:solidFill>
                  <a:schemeClr val="accent2">
                    <a:lumMod val="90000"/>
                    <a:lumOff val="10000"/>
                  </a:schemeClr>
                </a:solidFill>
              </a:rPr>
              <a:t> et Audiens, téléchargeables depuis votre compte employeur / France Travail services cinéma spectacle, en téléphonant au 3995, taper 99 (à la place du département)</a:t>
            </a:r>
          </a:p>
        </p:txBody>
      </p:sp>
      <p:sp>
        <p:nvSpPr>
          <p:cNvPr id="5" name="Ellipse 4">
            <a:extLst>
              <a:ext uri="{FF2B5EF4-FFF2-40B4-BE49-F238E27FC236}">
                <a16:creationId xmlns:a16="http://schemas.microsoft.com/office/drawing/2014/main" id="{33567A48-0591-FA26-B1B7-32EF561E62D1}"/>
              </a:ext>
            </a:extLst>
          </p:cNvPr>
          <p:cNvSpPr/>
          <p:nvPr>
            <p:custDataLst>
              <p:tags r:id="rId4"/>
            </p:custDataLst>
          </p:nvPr>
        </p:nvSpPr>
        <p:spPr>
          <a:xfrm>
            <a:off x="8556477" y="3920690"/>
            <a:ext cx="386216" cy="381133"/>
          </a:xfrm>
          <a:prstGeom prst="ellipse">
            <a:avLst/>
          </a:prstGeom>
          <a:no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a:extLst>
              <a:ext uri="{FF2B5EF4-FFF2-40B4-BE49-F238E27FC236}">
                <a16:creationId xmlns:a16="http://schemas.microsoft.com/office/drawing/2014/main" id="{10C1C0BE-8641-368D-BE1A-1976ABF4FDD5}"/>
              </a:ext>
            </a:extLst>
          </p:cNvPr>
          <p:cNvSpPr/>
          <p:nvPr>
            <p:custDataLst>
              <p:tags r:id="rId5"/>
            </p:custDataLst>
          </p:nvPr>
        </p:nvSpPr>
        <p:spPr>
          <a:xfrm>
            <a:off x="6167559" y="6404866"/>
            <a:ext cx="5710116" cy="24018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0" name="Groupe 19">
            <a:extLst>
              <a:ext uri="{FF2B5EF4-FFF2-40B4-BE49-F238E27FC236}">
                <a16:creationId xmlns:a16="http://schemas.microsoft.com/office/drawing/2014/main" id="{AE815EEB-D4D9-2D94-1C0E-D1749C065485}"/>
              </a:ext>
            </a:extLst>
          </p:cNvPr>
          <p:cNvGrpSpPr/>
          <p:nvPr>
            <p:custDataLst>
              <p:tags r:id="rId6"/>
            </p:custDataLst>
          </p:nvPr>
        </p:nvGrpSpPr>
        <p:grpSpPr>
          <a:xfrm>
            <a:off x="624861" y="692901"/>
            <a:ext cx="374057" cy="366750"/>
            <a:chOff x="3174642" y="4732993"/>
            <a:chExt cx="1114022" cy="1120462"/>
          </a:xfrm>
        </p:grpSpPr>
        <p:sp>
          <p:nvSpPr>
            <p:cNvPr id="21" name="Ellipse 20">
              <a:extLst>
                <a:ext uri="{FF2B5EF4-FFF2-40B4-BE49-F238E27FC236}">
                  <a16:creationId xmlns:a16="http://schemas.microsoft.com/office/drawing/2014/main" id="{5C5F88CE-5868-B253-615D-041D74C6F7AF}"/>
                </a:ext>
              </a:extLst>
            </p:cNvPr>
            <p:cNvSpPr/>
            <p:nvPr/>
          </p:nvSpPr>
          <p:spPr>
            <a:xfrm>
              <a:off x="3174642" y="4732993"/>
              <a:ext cx="1114022" cy="1120462"/>
            </a:xfrm>
            <a:prstGeom prst="ellipse">
              <a:avLst/>
            </a:prstGeom>
            <a:solidFill>
              <a:srgbClr val="751E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2" name="Graphique 21" descr="Badge 1 avec un remplissage uni">
              <a:extLst>
                <a:ext uri="{FF2B5EF4-FFF2-40B4-BE49-F238E27FC236}">
                  <a16:creationId xmlns:a16="http://schemas.microsoft.com/office/drawing/2014/main" id="{A4B5A04D-348B-7942-28EA-AC641B3B7B6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3274453" y="4836024"/>
              <a:ext cx="914400" cy="914400"/>
            </a:xfrm>
            <a:prstGeom prst="rect">
              <a:avLst/>
            </a:prstGeom>
          </p:spPr>
        </p:pic>
      </p:grpSp>
      <p:sp>
        <p:nvSpPr>
          <p:cNvPr id="11" name="Rectangle 10">
            <a:extLst>
              <a:ext uri="{FF2B5EF4-FFF2-40B4-BE49-F238E27FC236}">
                <a16:creationId xmlns:a16="http://schemas.microsoft.com/office/drawing/2014/main" id="{50A8EF48-0C89-5E42-42E9-B781652FB636}"/>
              </a:ext>
            </a:extLst>
          </p:cNvPr>
          <p:cNvSpPr/>
          <p:nvPr>
            <p:custDataLst>
              <p:tags r:id="rId7"/>
            </p:custDataLst>
          </p:nvPr>
        </p:nvSpPr>
        <p:spPr>
          <a:xfrm>
            <a:off x="4579716" y="2313513"/>
            <a:ext cx="1493134" cy="18111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4D62C623-46C4-E3AD-B76E-DAB733B8CFF6}"/>
              </a:ext>
            </a:extLst>
          </p:cNvPr>
          <p:cNvSpPr/>
          <p:nvPr>
            <p:custDataLst>
              <p:tags r:id="rId8"/>
            </p:custDataLst>
          </p:nvPr>
        </p:nvSpPr>
        <p:spPr>
          <a:xfrm>
            <a:off x="4964834" y="3294185"/>
            <a:ext cx="1493134" cy="36223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6CABCCF0-D38B-4B21-8960-36884F04BA06}"/>
              </a:ext>
            </a:extLst>
          </p:cNvPr>
          <p:cNvSpPr/>
          <p:nvPr>
            <p:custDataLst>
              <p:tags r:id="rId9"/>
            </p:custDataLst>
          </p:nvPr>
        </p:nvSpPr>
        <p:spPr>
          <a:xfrm>
            <a:off x="5244969" y="3155476"/>
            <a:ext cx="1493134" cy="36223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8C6CE81D-6554-AC99-ADE2-46A218DF1035}"/>
              </a:ext>
            </a:extLst>
          </p:cNvPr>
          <p:cNvSpPr/>
          <p:nvPr>
            <p:custDataLst>
              <p:tags r:id="rId10"/>
            </p:custDataLst>
          </p:nvPr>
        </p:nvSpPr>
        <p:spPr>
          <a:xfrm>
            <a:off x="8895273" y="3504994"/>
            <a:ext cx="1493134" cy="36223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60115A8C-2E63-0A7C-3138-8CC4DF08EEF3}"/>
              </a:ext>
            </a:extLst>
          </p:cNvPr>
          <p:cNvSpPr/>
          <p:nvPr>
            <p:custDataLst>
              <p:tags r:id="rId11"/>
            </p:custDataLst>
          </p:nvPr>
        </p:nvSpPr>
        <p:spPr>
          <a:xfrm>
            <a:off x="4676480" y="2198258"/>
            <a:ext cx="1493134" cy="36223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7" name="Groupe 46">
            <a:extLst>
              <a:ext uri="{FF2B5EF4-FFF2-40B4-BE49-F238E27FC236}">
                <a16:creationId xmlns:a16="http://schemas.microsoft.com/office/drawing/2014/main" id="{D183DD82-26A7-C82A-BBBD-A4FADD26E9AE}"/>
              </a:ext>
            </a:extLst>
          </p:cNvPr>
          <p:cNvGrpSpPr/>
          <p:nvPr>
            <p:custDataLst>
              <p:tags r:id="rId12"/>
            </p:custDataLst>
          </p:nvPr>
        </p:nvGrpSpPr>
        <p:grpSpPr>
          <a:xfrm>
            <a:off x="4448909" y="2179032"/>
            <a:ext cx="3316111" cy="4550022"/>
            <a:chOff x="743684" y="2087865"/>
            <a:chExt cx="3316111" cy="4647992"/>
          </a:xfrm>
        </p:grpSpPr>
        <p:grpSp>
          <p:nvGrpSpPr>
            <p:cNvPr id="44" name="Groupe 43">
              <a:extLst>
                <a:ext uri="{FF2B5EF4-FFF2-40B4-BE49-F238E27FC236}">
                  <a16:creationId xmlns:a16="http://schemas.microsoft.com/office/drawing/2014/main" id="{C69F7ABF-3493-ADAC-F4DD-2172E06140EA}"/>
                </a:ext>
              </a:extLst>
            </p:cNvPr>
            <p:cNvGrpSpPr/>
            <p:nvPr/>
          </p:nvGrpSpPr>
          <p:grpSpPr>
            <a:xfrm>
              <a:off x="743684" y="2087865"/>
              <a:ext cx="3316111" cy="4647992"/>
              <a:chOff x="743684" y="2087865"/>
              <a:chExt cx="3316111" cy="4647992"/>
            </a:xfrm>
          </p:grpSpPr>
          <p:grpSp>
            <p:nvGrpSpPr>
              <p:cNvPr id="42" name="Groupe 41">
                <a:extLst>
                  <a:ext uri="{FF2B5EF4-FFF2-40B4-BE49-F238E27FC236}">
                    <a16:creationId xmlns:a16="http://schemas.microsoft.com/office/drawing/2014/main" id="{0A0A6A60-BB9C-E087-CA9A-89A767AB90D6}"/>
                  </a:ext>
                </a:extLst>
              </p:cNvPr>
              <p:cNvGrpSpPr/>
              <p:nvPr/>
            </p:nvGrpSpPr>
            <p:grpSpPr>
              <a:xfrm>
                <a:off x="743684" y="2087865"/>
                <a:ext cx="3316111" cy="4647992"/>
                <a:chOff x="743684" y="2087865"/>
                <a:chExt cx="3316111" cy="4647992"/>
              </a:xfrm>
            </p:grpSpPr>
            <p:pic>
              <p:nvPicPr>
                <p:cNvPr id="40" name="Image 39">
                  <a:extLst>
                    <a:ext uri="{FF2B5EF4-FFF2-40B4-BE49-F238E27FC236}">
                      <a16:creationId xmlns:a16="http://schemas.microsoft.com/office/drawing/2014/main" id="{8950CC23-FF3A-1A80-C652-6C91165D3F87}"/>
                    </a:ext>
                  </a:extLst>
                </p:cNvPr>
                <p:cNvPicPr>
                  <a:picLocks noChangeAspect="1"/>
                </p:cNvPicPr>
                <p:nvPr/>
              </p:nvPicPr>
              <p:blipFill>
                <a:blip r:embed="rId20"/>
                <a:stretch>
                  <a:fillRect/>
                </a:stretch>
              </p:blipFill>
              <p:spPr>
                <a:xfrm>
                  <a:off x="743684" y="2087865"/>
                  <a:ext cx="3316111" cy="4647992"/>
                </a:xfrm>
                <a:prstGeom prst="rect">
                  <a:avLst/>
                </a:prstGeom>
                <a:ln>
                  <a:solidFill>
                    <a:schemeClr val="tx2"/>
                  </a:solidFill>
                </a:ln>
              </p:spPr>
            </p:pic>
            <p:sp>
              <p:nvSpPr>
                <p:cNvPr id="41" name="Rectangle 40">
                  <a:extLst>
                    <a:ext uri="{FF2B5EF4-FFF2-40B4-BE49-F238E27FC236}">
                      <a16:creationId xmlns:a16="http://schemas.microsoft.com/office/drawing/2014/main" id="{69B1C977-E526-CA73-56EB-66E09F05CA42}"/>
                    </a:ext>
                  </a:extLst>
                </p:cNvPr>
                <p:cNvSpPr/>
                <p:nvPr/>
              </p:nvSpPr>
              <p:spPr>
                <a:xfrm>
                  <a:off x="2345812" y="2867311"/>
                  <a:ext cx="1073035" cy="43903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43" name="Rectangle 42">
                <a:extLst>
                  <a:ext uri="{FF2B5EF4-FFF2-40B4-BE49-F238E27FC236}">
                    <a16:creationId xmlns:a16="http://schemas.microsoft.com/office/drawing/2014/main" id="{2408772C-397E-FAD5-4005-E134C46BC739}"/>
                  </a:ext>
                </a:extLst>
              </p:cNvPr>
              <p:cNvSpPr/>
              <p:nvPr/>
            </p:nvSpPr>
            <p:spPr>
              <a:xfrm>
                <a:off x="1409068" y="3542641"/>
                <a:ext cx="1073035" cy="324583"/>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46" name="Rectangle 45">
              <a:extLst>
                <a:ext uri="{FF2B5EF4-FFF2-40B4-BE49-F238E27FC236}">
                  <a16:creationId xmlns:a16="http://schemas.microsoft.com/office/drawing/2014/main" id="{4D5764F8-7C35-1D7E-8F73-6853BA23365B}"/>
                </a:ext>
              </a:extLst>
            </p:cNvPr>
            <p:cNvSpPr/>
            <p:nvPr/>
          </p:nvSpPr>
          <p:spPr>
            <a:xfrm>
              <a:off x="1471299" y="6355262"/>
              <a:ext cx="1909448" cy="358446"/>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0" name="Rectangle 49">
            <a:extLst>
              <a:ext uri="{FF2B5EF4-FFF2-40B4-BE49-F238E27FC236}">
                <a16:creationId xmlns:a16="http://schemas.microsoft.com/office/drawing/2014/main" id="{C9F6DE5D-31BB-298E-999B-DBF6A5CA99F9}"/>
              </a:ext>
            </a:extLst>
          </p:cNvPr>
          <p:cNvSpPr/>
          <p:nvPr>
            <p:custDataLst>
              <p:tags r:id="rId13"/>
            </p:custDataLst>
          </p:nvPr>
        </p:nvSpPr>
        <p:spPr>
          <a:xfrm>
            <a:off x="2786204" y="2471170"/>
            <a:ext cx="1073035" cy="43903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6" name="Groupe 55">
            <a:extLst>
              <a:ext uri="{FF2B5EF4-FFF2-40B4-BE49-F238E27FC236}">
                <a16:creationId xmlns:a16="http://schemas.microsoft.com/office/drawing/2014/main" id="{E1A4F9F7-9FE8-23B0-4A3D-A19C5C62A8F2}"/>
              </a:ext>
            </a:extLst>
          </p:cNvPr>
          <p:cNvGrpSpPr/>
          <p:nvPr>
            <p:custDataLst>
              <p:tags r:id="rId14"/>
            </p:custDataLst>
          </p:nvPr>
        </p:nvGrpSpPr>
        <p:grpSpPr>
          <a:xfrm>
            <a:off x="633720" y="2190621"/>
            <a:ext cx="3246581" cy="4549770"/>
            <a:chOff x="867762" y="2136193"/>
            <a:chExt cx="3246581" cy="4691283"/>
          </a:xfrm>
        </p:grpSpPr>
        <p:grpSp>
          <p:nvGrpSpPr>
            <p:cNvPr id="54" name="Groupe 53">
              <a:extLst>
                <a:ext uri="{FF2B5EF4-FFF2-40B4-BE49-F238E27FC236}">
                  <a16:creationId xmlns:a16="http://schemas.microsoft.com/office/drawing/2014/main" id="{0CFEBE19-2185-DE7B-8435-6254CC68604D}"/>
                </a:ext>
              </a:extLst>
            </p:cNvPr>
            <p:cNvGrpSpPr/>
            <p:nvPr/>
          </p:nvGrpSpPr>
          <p:grpSpPr>
            <a:xfrm>
              <a:off x="867762" y="2136193"/>
              <a:ext cx="3246581" cy="4691283"/>
              <a:chOff x="867762" y="2136193"/>
              <a:chExt cx="3246581" cy="4691283"/>
            </a:xfrm>
          </p:grpSpPr>
          <p:grpSp>
            <p:nvGrpSpPr>
              <p:cNvPr id="52" name="Groupe 51">
                <a:extLst>
                  <a:ext uri="{FF2B5EF4-FFF2-40B4-BE49-F238E27FC236}">
                    <a16:creationId xmlns:a16="http://schemas.microsoft.com/office/drawing/2014/main" id="{A883A499-D53E-7E88-0F37-FDC0A576FF53}"/>
                  </a:ext>
                </a:extLst>
              </p:cNvPr>
              <p:cNvGrpSpPr/>
              <p:nvPr/>
            </p:nvGrpSpPr>
            <p:grpSpPr>
              <a:xfrm>
                <a:off x="867762" y="2136193"/>
                <a:ext cx="3246581" cy="4691283"/>
                <a:chOff x="867762" y="2136193"/>
                <a:chExt cx="3246581" cy="4691283"/>
              </a:xfrm>
            </p:grpSpPr>
            <p:pic>
              <p:nvPicPr>
                <p:cNvPr id="49" name="Image 48">
                  <a:extLst>
                    <a:ext uri="{FF2B5EF4-FFF2-40B4-BE49-F238E27FC236}">
                      <a16:creationId xmlns:a16="http://schemas.microsoft.com/office/drawing/2014/main" id="{1754D0DB-AF45-151C-60D7-C1DA79E61DF9}"/>
                    </a:ext>
                  </a:extLst>
                </p:cNvPr>
                <p:cNvPicPr>
                  <a:picLocks noChangeAspect="1"/>
                </p:cNvPicPr>
                <p:nvPr/>
              </p:nvPicPr>
              <p:blipFill>
                <a:blip r:embed="rId21"/>
                <a:stretch>
                  <a:fillRect/>
                </a:stretch>
              </p:blipFill>
              <p:spPr>
                <a:xfrm>
                  <a:off x="867762" y="2136193"/>
                  <a:ext cx="3246581" cy="4691283"/>
                </a:xfrm>
                <a:prstGeom prst="rect">
                  <a:avLst/>
                </a:prstGeom>
                <a:ln>
                  <a:solidFill>
                    <a:schemeClr val="tx2"/>
                  </a:solidFill>
                </a:ln>
              </p:spPr>
            </p:pic>
            <p:sp>
              <p:nvSpPr>
                <p:cNvPr id="51" name="Rectangle 50">
                  <a:extLst>
                    <a:ext uri="{FF2B5EF4-FFF2-40B4-BE49-F238E27FC236}">
                      <a16:creationId xmlns:a16="http://schemas.microsoft.com/office/drawing/2014/main" id="{94C0F214-F662-658A-6D0A-9C84FC5D10AA}"/>
                    </a:ext>
                  </a:extLst>
                </p:cNvPr>
                <p:cNvSpPr/>
                <p:nvPr/>
              </p:nvSpPr>
              <p:spPr>
                <a:xfrm>
                  <a:off x="1602862" y="3399617"/>
                  <a:ext cx="1073035" cy="43903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3" name="Rectangle 52">
                <a:extLst>
                  <a:ext uri="{FF2B5EF4-FFF2-40B4-BE49-F238E27FC236}">
                    <a16:creationId xmlns:a16="http://schemas.microsoft.com/office/drawing/2014/main" id="{AC359246-7172-9CC1-2950-301D6F491082}"/>
                  </a:ext>
                </a:extLst>
              </p:cNvPr>
              <p:cNvSpPr/>
              <p:nvPr/>
            </p:nvSpPr>
            <p:spPr>
              <a:xfrm>
                <a:off x="2689024" y="2481415"/>
                <a:ext cx="1073035" cy="43903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5" name="Rectangle 54">
              <a:extLst>
                <a:ext uri="{FF2B5EF4-FFF2-40B4-BE49-F238E27FC236}">
                  <a16:creationId xmlns:a16="http://schemas.microsoft.com/office/drawing/2014/main" id="{26E1AABE-8E90-A1D0-2E04-FBE2E7DD8E80}"/>
                </a:ext>
              </a:extLst>
            </p:cNvPr>
            <p:cNvSpPr/>
            <p:nvPr/>
          </p:nvSpPr>
          <p:spPr>
            <a:xfrm>
              <a:off x="1803593" y="4586379"/>
              <a:ext cx="1073035" cy="13756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65" name="Rectangle 64">
            <a:extLst>
              <a:ext uri="{FF2B5EF4-FFF2-40B4-BE49-F238E27FC236}">
                <a16:creationId xmlns:a16="http://schemas.microsoft.com/office/drawing/2014/main" id="{CCB07E78-F735-85F3-9A2B-8CAEF690A0AE}"/>
              </a:ext>
            </a:extLst>
          </p:cNvPr>
          <p:cNvSpPr/>
          <p:nvPr>
            <p:custDataLst>
              <p:tags r:id="rId15"/>
            </p:custDataLst>
          </p:nvPr>
        </p:nvSpPr>
        <p:spPr>
          <a:xfrm>
            <a:off x="6203437" y="3067336"/>
            <a:ext cx="1073035" cy="43903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71" name="Groupe 70">
            <a:extLst>
              <a:ext uri="{FF2B5EF4-FFF2-40B4-BE49-F238E27FC236}">
                <a16:creationId xmlns:a16="http://schemas.microsoft.com/office/drawing/2014/main" id="{A0A80ED9-8952-5FBA-EEF7-050A2793B378}"/>
              </a:ext>
            </a:extLst>
          </p:cNvPr>
          <p:cNvGrpSpPr/>
          <p:nvPr>
            <p:custDataLst>
              <p:tags r:id="rId16"/>
            </p:custDataLst>
          </p:nvPr>
        </p:nvGrpSpPr>
        <p:grpSpPr>
          <a:xfrm>
            <a:off x="8528050" y="2792367"/>
            <a:ext cx="2636339" cy="1633734"/>
            <a:chOff x="8528050" y="2792367"/>
            <a:chExt cx="2636339" cy="1633734"/>
          </a:xfrm>
        </p:grpSpPr>
        <p:grpSp>
          <p:nvGrpSpPr>
            <p:cNvPr id="69" name="Groupe 68">
              <a:extLst>
                <a:ext uri="{FF2B5EF4-FFF2-40B4-BE49-F238E27FC236}">
                  <a16:creationId xmlns:a16="http://schemas.microsoft.com/office/drawing/2014/main" id="{E5121802-361B-14CD-25FB-F4F6A59FDA87}"/>
                </a:ext>
              </a:extLst>
            </p:cNvPr>
            <p:cNvGrpSpPr/>
            <p:nvPr/>
          </p:nvGrpSpPr>
          <p:grpSpPr>
            <a:xfrm>
              <a:off x="8665974" y="2792367"/>
              <a:ext cx="2498415" cy="1633734"/>
              <a:chOff x="8665974" y="2792367"/>
              <a:chExt cx="2498415" cy="1633734"/>
            </a:xfrm>
          </p:grpSpPr>
          <p:grpSp>
            <p:nvGrpSpPr>
              <p:cNvPr id="67" name="Groupe 66">
                <a:extLst>
                  <a:ext uri="{FF2B5EF4-FFF2-40B4-BE49-F238E27FC236}">
                    <a16:creationId xmlns:a16="http://schemas.microsoft.com/office/drawing/2014/main" id="{13DCBED9-931D-1AA7-6BA8-E04D61F94A34}"/>
                  </a:ext>
                </a:extLst>
              </p:cNvPr>
              <p:cNvGrpSpPr/>
              <p:nvPr/>
            </p:nvGrpSpPr>
            <p:grpSpPr>
              <a:xfrm>
                <a:off x="9092622" y="2792367"/>
                <a:ext cx="2071767" cy="1633734"/>
                <a:chOff x="9092622" y="2792367"/>
                <a:chExt cx="2071767" cy="1633734"/>
              </a:xfrm>
            </p:grpSpPr>
            <p:grpSp>
              <p:nvGrpSpPr>
                <p:cNvPr id="64" name="Groupe 63">
                  <a:extLst>
                    <a:ext uri="{FF2B5EF4-FFF2-40B4-BE49-F238E27FC236}">
                      <a16:creationId xmlns:a16="http://schemas.microsoft.com/office/drawing/2014/main" id="{8B8EF1FD-980D-3B0F-2759-D11FBF966E6D}"/>
                    </a:ext>
                  </a:extLst>
                </p:cNvPr>
                <p:cNvGrpSpPr/>
                <p:nvPr/>
              </p:nvGrpSpPr>
              <p:grpSpPr>
                <a:xfrm>
                  <a:off x="9092622" y="2792367"/>
                  <a:ext cx="2071767" cy="1509456"/>
                  <a:chOff x="9092622" y="2792367"/>
                  <a:chExt cx="2071767" cy="1509456"/>
                </a:xfrm>
              </p:grpSpPr>
              <p:grpSp>
                <p:nvGrpSpPr>
                  <p:cNvPr id="62" name="Groupe 61">
                    <a:extLst>
                      <a:ext uri="{FF2B5EF4-FFF2-40B4-BE49-F238E27FC236}">
                        <a16:creationId xmlns:a16="http://schemas.microsoft.com/office/drawing/2014/main" id="{DB909180-C9D0-0F62-76DA-970A6B2220D0}"/>
                      </a:ext>
                    </a:extLst>
                  </p:cNvPr>
                  <p:cNvGrpSpPr/>
                  <p:nvPr/>
                </p:nvGrpSpPr>
                <p:grpSpPr>
                  <a:xfrm>
                    <a:off x="9277272" y="2792367"/>
                    <a:ext cx="1887117" cy="1290313"/>
                    <a:chOff x="9277272" y="2792367"/>
                    <a:chExt cx="1887117" cy="1290313"/>
                  </a:xfrm>
                </p:grpSpPr>
                <p:sp>
                  <p:nvSpPr>
                    <p:cNvPr id="59" name="Rectangle 58">
                      <a:extLst>
                        <a:ext uri="{FF2B5EF4-FFF2-40B4-BE49-F238E27FC236}">
                          <a16:creationId xmlns:a16="http://schemas.microsoft.com/office/drawing/2014/main" id="{CB2A3BB7-56CE-FC0F-E281-0B357E1DB3C7}"/>
                        </a:ext>
                      </a:extLst>
                    </p:cNvPr>
                    <p:cNvSpPr/>
                    <p:nvPr/>
                  </p:nvSpPr>
                  <p:spPr>
                    <a:xfrm>
                      <a:off x="9641840" y="2792367"/>
                      <a:ext cx="1522549" cy="43903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 name="Rectangle 60">
                      <a:extLst>
                        <a:ext uri="{FF2B5EF4-FFF2-40B4-BE49-F238E27FC236}">
                          <a16:creationId xmlns:a16="http://schemas.microsoft.com/office/drawing/2014/main" id="{C177A59B-7055-2610-18AA-BEDDFA502420}"/>
                        </a:ext>
                      </a:extLst>
                    </p:cNvPr>
                    <p:cNvSpPr/>
                    <p:nvPr/>
                  </p:nvSpPr>
                  <p:spPr>
                    <a:xfrm>
                      <a:off x="9277272" y="3962927"/>
                      <a:ext cx="943053" cy="119753"/>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63" name="Rectangle 62">
                    <a:extLst>
                      <a:ext uri="{FF2B5EF4-FFF2-40B4-BE49-F238E27FC236}">
                        <a16:creationId xmlns:a16="http://schemas.microsoft.com/office/drawing/2014/main" id="{C74B9076-1F07-5E89-6531-660F15F8931D}"/>
                      </a:ext>
                    </a:extLst>
                  </p:cNvPr>
                  <p:cNvSpPr/>
                  <p:nvPr/>
                </p:nvSpPr>
                <p:spPr>
                  <a:xfrm>
                    <a:off x="9092622" y="4111256"/>
                    <a:ext cx="1073035" cy="190567"/>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66" name="Rectangle 65">
                  <a:extLst>
                    <a:ext uri="{FF2B5EF4-FFF2-40B4-BE49-F238E27FC236}">
                      <a16:creationId xmlns:a16="http://schemas.microsoft.com/office/drawing/2014/main" id="{86AC1273-91F1-EB9C-75EC-877DE93615F5}"/>
                    </a:ext>
                  </a:extLst>
                </p:cNvPr>
                <p:cNvSpPr/>
                <p:nvPr/>
              </p:nvSpPr>
              <p:spPr>
                <a:xfrm>
                  <a:off x="9330079" y="4239970"/>
                  <a:ext cx="1073035" cy="18613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68" name="Rectangle 67">
                <a:extLst>
                  <a:ext uri="{FF2B5EF4-FFF2-40B4-BE49-F238E27FC236}">
                    <a16:creationId xmlns:a16="http://schemas.microsoft.com/office/drawing/2014/main" id="{A4B6A0D6-2479-603F-9511-5738153F8AF3}"/>
                  </a:ext>
                </a:extLst>
              </p:cNvPr>
              <p:cNvSpPr/>
              <p:nvPr/>
            </p:nvSpPr>
            <p:spPr>
              <a:xfrm>
                <a:off x="8665974" y="3351612"/>
                <a:ext cx="1073035" cy="115357"/>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70" name="Rectangle 69">
              <a:extLst>
                <a:ext uri="{FF2B5EF4-FFF2-40B4-BE49-F238E27FC236}">
                  <a16:creationId xmlns:a16="http://schemas.microsoft.com/office/drawing/2014/main" id="{111F6729-18B1-311A-381D-A5443AEFEC29}"/>
                </a:ext>
              </a:extLst>
            </p:cNvPr>
            <p:cNvSpPr/>
            <p:nvPr/>
          </p:nvSpPr>
          <p:spPr>
            <a:xfrm>
              <a:off x="8528050" y="3313731"/>
              <a:ext cx="450850" cy="5283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9" name="Groupe 18">
            <a:extLst>
              <a:ext uri="{FF2B5EF4-FFF2-40B4-BE49-F238E27FC236}">
                <a16:creationId xmlns:a16="http://schemas.microsoft.com/office/drawing/2014/main" id="{5BA66E84-6CD6-DCAE-A84B-8B9D8C1CAC69}"/>
              </a:ext>
            </a:extLst>
          </p:cNvPr>
          <p:cNvGrpSpPr/>
          <p:nvPr/>
        </p:nvGrpSpPr>
        <p:grpSpPr>
          <a:xfrm>
            <a:off x="8348103" y="2168677"/>
            <a:ext cx="3208212" cy="4532631"/>
            <a:chOff x="8348103" y="2187727"/>
            <a:chExt cx="3208212" cy="4532631"/>
          </a:xfrm>
        </p:grpSpPr>
        <p:pic>
          <p:nvPicPr>
            <p:cNvPr id="4" name="Image 3" descr="Une image contenant texte, capture d’écran, document, Police&#10;&#10;Le contenu généré par l’IA peut être incorrect.">
              <a:extLst>
                <a:ext uri="{FF2B5EF4-FFF2-40B4-BE49-F238E27FC236}">
                  <a16:creationId xmlns:a16="http://schemas.microsoft.com/office/drawing/2014/main" id="{D82C02C8-45EA-CE01-B5A0-DA45753CC7CB}"/>
                </a:ext>
              </a:extLst>
            </p:cNvPr>
            <p:cNvPicPr>
              <a:picLocks noChangeAspect="1"/>
            </p:cNvPicPr>
            <p:nvPr/>
          </p:nvPicPr>
          <p:blipFill>
            <a:blip r:embed="rId22"/>
            <a:stretch>
              <a:fillRect/>
            </a:stretch>
          </p:blipFill>
          <p:spPr>
            <a:xfrm>
              <a:off x="8348103" y="2187727"/>
              <a:ext cx="3208212" cy="4532631"/>
            </a:xfrm>
            <a:prstGeom prst="rect">
              <a:avLst/>
            </a:prstGeom>
            <a:ln>
              <a:solidFill>
                <a:schemeClr val="accent1"/>
              </a:solidFill>
            </a:ln>
          </p:spPr>
        </p:pic>
        <p:sp>
          <p:nvSpPr>
            <p:cNvPr id="7" name="Rectangle 6">
              <a:extLst>
                <a:ext uri="{FF2B5EF4-FFF2-40B4-BE49-F238E27FC236}">
                  <a16:creationId xmlns:a16="http://schemas.microsoft.com/office/drawing/2014/main" id="{E4E1B0CF-EE38-F7AD-E391-0CB79434F536}"/>
                </a:ext>
              </a:extLst>
            </p:cNvPr>
            <p:cNvSpPr/>
            <p:nvPr/>
          </p:nvSpPr>
          <p:spPr>
            <a:xfrm>
              <a:off x="8961665" y="3385418"/>
              <a:ext cx="658302" cy="194933"/>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E9FEC287-F151-2F22-F82C-3F8BA04CFFA7}"/>
                </a:ext>
              </a:extLst>
            </p:cNvPr>
            <p:cNvSpPr/>
            <p:nvPr/>
          </p:nvSpPr>
          <p:spPr>
            <a:xfrm>
              <a:off x="10407055" y="2889218"/>
              <a:ext cx="757334" cy="34218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7BDAB9CE-BCBB-18A8-953F-DE171FDCD741}"/>
                </a:ext>
              </a:extLst>
            </p:cNvPr>
            <p:cNvSpPr/>
            <p:nvPr/>
          </p:nvSpPr>
          <p:spPr>
            <a:xfrm>
              <a:off x="9232021" y="3947352"/>
              <a:ext cx="757334" cy="34218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1BAFB7DF-D385-7315-185F-BE96029C78B8}"/>
                </a:ext>
              </a:extLst>
            </p:cNvPr>
            <p:cNvSpPr/>
            <p:nvPr/>
          </p:nvSpPr>
          <p:spPr>
            <a:xfrm>
              <a:off x="9290675" y="4130732"/>
              <a:ext cx="757334" cy="34218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790496A1-90AF-97EC-EEDC-840AB0A2E5AE}"/>
                </a:ext>
              </a:extLst>
            </p:cNvPr>
            <p:cNvSpPr/>
            <p:nvPr/>
          </p:nvSpPr>
          <p:spPr>
            <a:xfrm>
              <a:off x="9082092" y="4078911"/>
              <a:ext cx="757334" cy="21062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E47A2F57-FCBC-6A56-65D0-E1C8D0BC754A}"/>
                </a:ext>
              </a:extLst>
            </p:cNvPr>
            <p:cNvSpPr/>
            <p:nvPr/>
          </p:nvSpPr>
          <p:spPr>
            <a:xfrm>
              <a:off x="8884506" y="3482544"/>
              <a:ext cx="757334" cy="115357"/>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25821072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5868C-F51F-C69E-7070-8DD13904677E}"/>
            </a:ext>
          </a:extLst>
        </p:cNvPr>
        <p:cNvGrpSpPr/>
        <p:nvPr/>
      </p:nvGrpSpPr>
      <p:grpSpPr>
        <a:xfrm>
          <a:off x="0" y="0"/>
          <a:ext cx="0" cy="0"/>
          <a:chOff x="0" y="0"/>
          <a:chExt cx="0" cy="0"/>
        </a:xfrm>
      </p:grpSpPr>
      <p:sp>
        <p:nvSpPr>
          <p:cNvPr id="6" name="Espace réservé du texte 5">
            <a:extLst>
              <a:ext uri="{FF2B5EF4-FFF2-40B4-BE49-F238E27FC236}">
                <a16:creationId xmlns:a16="http://schemas.microsoft.com/office/drawing/2014/main" id="{4BFFC054-6E54-7E09-5F9C-4C4FE0874541}"/>
              </a:ext>
            </a:extLst>
          </p:cNvPr>
          <p:cNvSpPr>
            <a:spLocks noGrp="1"/>
          </p:cNvSpPr>
          <p:nvPr>
            <p:ph type="body" sz="half" idx="16"/>
            <p:custDataLst>
              <p:tags r:id="rId1"/>
            </p:custDataLst>
          </p:nvPr>
        </p:nvSpPr>
        <p:spPr>
          <a:xfrm>
            <a:off x="6167559" y="707327"/>
            <a:ext cx="4996830" cy="363494"/>
          </a:xfrm>
        </p:spPr>
        <p:txBody>
          <a:bodyPr>
            <a:normAutofit/>
          </a:bodyPr>
          <a:lstStyle/>
          <a:p>
            <a:r>
              <a:rPr lang="fr-FR" sz="1050" b="1" dirty="0">
                <a:solidFill>
                  <a:schemeClr val="accent1"/>
                </a:solidFill>
              </a:rPr>
              <a:t>L’accès au formulaire d’affiliation </a:t>
            </a:r>
          </a:p>
          <a:p>
            <a:endParaRPr lang="fr-FR" dirty="0"/>
          </a:p>
        </p:txBody>
      </p:sp>
      <p:sp>
        <p:nvSpPr>
          <p:cNvPr id="8" name="Espace réservé du texte 7">
            <a:extLst>
              <a:ext uri="{FF2B5EF4-FFF2-40B4-BE49-F238E27FC236}">
                <a16:creationId xmlns:a16="http://schemas.microsoft.com/office/drawing/2014/main" id="{B619F2DE-B7A9-C68A-84CD-B517A707C7B6}"/>
              </a:ext>
            </a:extLst>
          </p:cNvPr>
          <p:cNvSpPr>
            <a:spLocks noGrp="1"/>
          </p:cNvSpPr>
          <p:nvPr>
            <p:ph type="body" sz="half" idx="19"/>
            <p:custDataLst>
              <p:tags r:id="rId2"/>
            </p:custDataLst>
          </p:nvPr>
        </p:nvSpPr>
        <p:spPr>
          <a:xfrm>
            <a:off x="545253" y="5272741"/>
            <a:ext cx="11105045" cy="660321"/>
          </a:xfrm>
        </p:spPr>
        <p:txBody>
          <a:bodyPr>
            <a:normAutofit fontScale="55000" lnSpcReduction="20000"/>
          </a:bodyPr>
          <a:lstStyle/>
          <a:p>
            <a:pPr>
              <a:lnSpc>
                <a:spcPct val="120000"/>
              </a:lnSpc>
              <a:spcBef>
                <a:spcPts val="0"/>
              </a:spcBef>
            </a:pPr>
            <a:r>
              <a:rPr lang="fr-FR" sz="2200" dirty="0"/>
              <a:t>La première demande d’affiliation se fait automatiquement lors de la validation de la demande d'accès à l'espace professionnel de personne physique. </a:t>
            </a:r>
          </a:p>
          <a:p>
            <a:pPr>
              <a:lnSpc>
                <a:spcPct val="120000"/>
              </a:lnSpc>
              <a:spcBef>
                <a:spcPts val="0"/>
              </a:spcBef>
            </a:pPr>
            <a:r>
              <a:rPr lang="fr-FR" sz="2200" dirty="0"/>
              <a:t>Pour le renouvellement, cliquer sur « S’affilier au CNM » pour y accéder et suivre les étapes.</a:t>
            </a:r>
          </a:p>
          <a:p>
            <a:pPr>
              <a:lnSpc>
                <a:spcPct val="100000"/>
              </a:lnSpc>
            </a:pPr>
            <a:endParaRPr lang="fr-FR" dirty="0"/>
          </a:p>
        </p:txBody>
      </p:sp>
      <p:sp>
        <p:nvSpPr>
          <p:cNvPr id="35" name="Espace réservé du texte 6">
            <a:extLst>
              <a:ext uri="{FF2B5EF4-FFF2-40B4-BE49-F238E27FC236}">
                <a16:creationId xmlns:a16="http://schemas.microsoft.com/office/drawing/2014/main" id="{9AC2FE16-238D-D0CB-D0F8-6C45ADAB7B51}"/>
              </a:ext>
            </a:extLst>
          </p:cNvPr>
          <p:cNvSpPr>
            <a:spLocks noGrp="1"/>
          </p:cNvSpPr>
          <p:nvPr>
            <p:ph type="body" sz="half" idx="17"/>
            <p:custDataLst>
              <p:tags r:id="rId3"/>
            </p:custDataLst>
          </p:nvPr>
        </p:nvSpPr>
        <p:spPr>
          <a:xfrm>
            <a:off x="554525" y="1883714"/>
            <a:ext cx="4191646" cy="458681"/>
          </a:xfrm>
        </p:spPr>
        <p:txBody>
          <a:bodyPr/>
          <a:lstStyle/>
          <a:p>
            <a:r>
              <a:rPr lang="fr-FR" dirty="0">
                <a:solidFill>
                  <a:schemeClr val="accent2">
                    <a:lumMod val="90000"/>
                    <a:lumOff val="10000"/>
                  </a:schemeClr>
                </a:solidFill>
              </a:rPr>
              <a:t>Première affiliation et renouvellement</a:t>
            </a:r>
          </a:p>
        </p:txBody>
      </p:sp>
      <p:grpSp>
        <p:nvGrpSpPr>
          <p:cNvPr id="39" name="Groupe 38">
            <a:extLst>
              <a:ext uri="{FF2B5EF4-FFF2-40B4-BE49-F238E27FC236}">
                <a16:creationId xmlns:a16="http://schemas.microsoft.com/office/drawing/2014/main" id="{9FB7BE8B-65D8-A6CE-60E7-3A32C615C15D}"/>
              </a:ext>
            </a:extLst>
          </p:cNvPr>
          <p:cNvGrpSpPr/>
          <p:nvPr>
            <p:custDataLst>
              <p:tags r:id="rId4"/>
            </p:custDataLst>
          </p:nvPr>
        </p:nvGrpSpPr>
        <p:grpSpPr>
          <a:xfrm>
            <a:off x="624861" y="2520671"/>
            <a:ext cx="11036364" cy="2596199"/>
            <a:chOff x="554524" y="2436685"/>
            <a:chExt cx="10989813" cy="2585248"/>
          </a:xfrm>
        </p:grpSpPr>
        <p:grpSp>
          <p:nvGrpSpPr>
            <p:cNvPr id="37" name="Groupe 36">
              <a:extLst>
                <a:ext uri="{FF2B5EF4-FFF2-40B4-BE49-F238E27FC236}">
                  <a16:creationId xmlns:a16="http://schemas.microsoft.com/office/drawing/2014/main" id="{B1112001-6AB1-B225-A7E2-8197C9F311E3}"/>
                </a:ext>
              </a:extLst>
            </p:cNvPr>
            <p:cNvGrpSpPr/>
            <p:nvPr/>
          </p:nvGrpSpPr>
          <p:grpSpPr>
            <a:xfrm>
              <a:off x="554524" y="2436685"/>
              <a:ext cx="10989813" cy="2585248"/>
              <a:chOff x="143572" y="1389741"/>
              <a:chExt cx="12047974" cy="2834170"/>
            </a:xfrm>
          </p:grpSpPr>
          <p:grpSp>
            <p:nvGrpSpPr>
              <p:cNvPr id="28" name="Groupe 27">
                <a:extLst>
                  <a:ext uri="{FF2B5EF4-FFF2-40B4-BE49-F238E27FC236}">
                    <a16:creationId xmlns:a16="http://schemas.microsoft.com/office/drawing/2014/main" id="{B3AED433-2DE8-A165-A521-5F483FBAF34E}"/>
                  </a:ext>
                </a:extLst>
              </p:cNvPr>
              <p:cNvGrpSpPr/>
              <p:nvPr/>
            </p:nvGrpSpPr>
            <p:grpSpPr>
              <a:xfrm>
                <a:off x="143572" y="1389741"/>
                <a:ext cx="12047974" cy="2834170"/>
                <a:chOff x="70338" y="1961764"/>
                <a:chExt cx="12047974" cy="2834170"/>
              </a:xfrm>
            </p:grpSpPr>
            <p:grpSp>
              <p:nvGrpSpPr>
                <p:cNvPr id="22" name="Groupe 21">
                  <a:extLst>
                    <a:ext uri="{FF2B5EF4-FFF2-40B4-BE49-F238E27FC236}">
                      <a16:creationId xmlns:a16="http://schemas.microsoft.com/office/drawing/2014/main" id="{297EC702-72F0-D953-0657-FD4CA500C609}"/>
                    </a:ext>
                  </a:extLst>
                </p:cNvPr>
                <p:cNvGrpSpPr/>
                <p:nvPr/>
              </p:nvGrpSpPr>
              <p:grpSpPr>
                <a:xfrm>
                  <a:off x="70338" y="1961764"/>
                  <a:ext cx="12047974" cy="2834170"/>
                  <a:chOff x="70338" y="1961764"/>
                  <a:chExt cx="12047974" cy="2834170"/>
                </a:xfrm>
              </p:grpSpPr>
              <p:grpSp>
                <p:nvGrpSpPr>
                  <p:cNvPr id="20" name="Groupe 19">
                    <a:extLst>
                      <a:ext uri="{FF2B5EF4-FFF2-40B4-BE49-F238E27FC236}">
                        <a16:creationId xmlns:a16="http://schemas.microsoft.com/office/drawing/2014/main" id="{FC0FDB85-7B0E-0D6F-E99F-259A751EA08B}"/>
                      </a:ext>
                    </a:extLst>
                  </p:cNvPr>
                  <p:cNvGrpSpPr/>
                  <p:nvPr/>
                </p:nvGrpSpPr>
                <p:grpSpPr>
                  <a:xfrm>
                    <a:off x="70338" y="1961764"/>
                    <a:ext cx="12047974" cy="2834170"/>
                    <a:chOff x="70338" y="1961764"/>
                    <a:chExt cx="12047974" cy="2834170"/>
                  </a:xfrm>
                </p:grpSpPr>
                <p:grpSp>
                  <p:nvGrpSpPr>
                    <p:cNvPr id="18" name="Groupe 17">
                      <a:extLst>
                        <a:ext uri="{FF2B5EF4-FFF2-40B4-BE49-F238E27FC236}">
                          <a16:creationId xmlns:a16="http://schemas.microsoft.com/office/drawing/2014/main" id="{46446D3A-4E92-63B7-E8B1-7CE18628FB84}"/>
                        </a:ext>
                      </a:extLst>
                    </p:cNvPr>
                    <p:cNvGrpSpPr/>
                    <p:nvPr/>
                  </p:nvGrpSpPr>
                  <p:grpSpPr>
                    <a:xfrm>
                      <a:off x="70338" y="1961764"/>
                      <a:ext cx="12047974" cy="2834170"/>
                      <a:chOff x="70338" y="1961764"/>
                      <a:chExt cx="12047974" cy="2834170"/>
                    </a:xfrm>
                  </p:grpSpPr>
                  <p:pic>
                    <p:nvPicPr>
                      <p:cNvPr id="16" name="Image 15">
                        <a:extLst>
                          <a:ext uri="{FF2B5EF4-FFF2-40B4-BE49-F238E27FC236}">
                            <a16:creationId xmlns:a16="http://schemas.microsoft.com/office/drawing/2014/main" id="{E5C96965-6EB6-FF26-6A9F-32172341FB13}"/>
                          </a:ext>
                        </a:extLst>
                      </p:cNvPr>
                      <p:cNvPicPr>
                        <a:picLocks noChangeAspect="1"/>
                      </p:cNvPicPr>
                      <p:nvPr/>
                    </p:nvPicPr>
                    <p:blipFill>
                      <a:blip r:embed="rId9"/>
                      <a:srcRect l="577" t="1685" r="604" b="4987"/>
                      <a:stretch/>
                    </p:blipFill>
                    <p:spPr>
                      <a:xfrm>
                        <a:off x="70338" y="1961764"/>
                        <a:ext cx="12047974" cy="2834170"/>
                      </a:xfrm>
                      <a:prstGeom prst="rect">
                        <a:avLst/>
                      </a:prstGeom>
                      <a:ln>
                        <a:solidFill>
                          <a:srgbClr val="063B4E"/>
                        </a:solidFill>
                      </a:ln>
                    </p:spPr>
                  </p:pic>
                  <p:sp>
                    <p:nvSpPr>
                      <p:cNvPr id="17" name="Rectangle 16">
                        <a:extLst>
                          <a:ext uri="{FF2B5EF4-FFF2-40B4-BE49-F238E27FC236}">
                            <a16:creationId xmlns:a16="http://schemas.microsoft.com/office/drawing/2014/main" id="{45254BD5-922E-D054-691B-56DF2E674D07}"/>
                          </a:ext>
                        </a:extLst>
                      </p:cNvPr>
                      <p:cNvSpPr/>
                      <p:nvPr/>
                    </p:nvSpPr>
                    <p:spPr>
                      <a:xfrm>
                        <a:off x="317318" y="2390041"/>
                        <a:ext cx="1039209" cy="235716"/>
                      </a:xfrm>
                      <a:prstGeom prst="rect">
                        <a:avLst/>
                      </a:prstGeom>
                      <a:solidFill>
                        <a:srgbClr val="00364B"/>
                      </a:solidFill>
                      <a:ln>
                        <a:solidFill>
                          <a:srgbClr val="063B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9" name="Rectangle 18">
                      <a:extLst>
                        <a:ext uri="{FF2B5EF4-FFF2-40B4-BE49-F238E27FC236}">
                          <a16:creationId xmlns:a16="http://schemas.microsoft.com/office/drawing/2014/main" id="{B7306D56-A671-4F1A-20AA-06A049D52E79}"/>
                        </a:ext>
                      </a:extLst>
                    </p:cNvPr>
                    <p:cNvSpPr/>
                    <p:nvPr/>
                  </p:nvSpPr>
                  <p:spPr>
                    <a:xfrm>
                      <a:off x="101965" y="2387331"/>
                      <a:ext cx="1497030" cy="241135"/>
                    </a:xfrm>
                    <a:prstGeom prst="rect">
                      <a:avLst/>
                    </a:prstGeom>
                    <a:solidFill>
                      <a:schemeClr val="accent3"/>
                    </a:solidFill>
                    <a:ln>
                      <a:solidFill>
                        <a:srgbClr val="063B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800" dirty="0">
                          <a:latin typeface="Century Gothic" panose="020B0502020202020204" pitchFamily="34" charset="0"/>
                        </a:rPr>
                        <a:t>N° CNM – NOM Prénom</a:t>
                      </a:r>
                    </a:p>
                  </p:txBody>
                </p:sp>
              </p:grpSp>
              <p:sp>
                <p:nvSpPr>
                  <p:cNvPr id="21" name="Rectangle 20">
                    <a:extLst>
                      <a:ext uri="{FF2B5EF4-FFF2-40B4-BE49-F238E27FC236}">
                        <a16:creationId xmlns:a16="http://schemas.microsoft.com/office/drawing/2014/main" id="{71D325E7-9FC6-875C-A722-26BDF83021F1}"/>
                      </a:ext>
                    </a:extLst>
                  </p:cNvPr>
                  <p:cNvSpPr/>
                  <p:nvPr/>
                </p:nvSpPr>
                <p:spPr>
                  <a:xfrm>
                    <a:off x="11028275" y="2003778"/>
                    <a:ext cx="956938" cy="213395"/>
                  </a:xfrm>
                  <a:prstGeom prst="rect">
                    <a:avLst/>
                  </a:prstGeom>
                  <a:solidFill>
                    <a:schemeClr val="accent3"/>
                  </a:solidFill>
                  <a:ln>
                    <a:solidFill>
                      <a:srgbClr val="063B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800" dirty="0">
                        <a:latin typeface="Century Gothic" panose="020B0502020202020204" pitchFamily="34" charset="0"/>
                      </a:rPr>
                      <a:t>NOM/Prénom</a:t>
                    </a:r>
                  </a:p>
                </p:txBody>
              </p:sp>
            </p:grpSp>
            <p:sp>
              <p:nvSpPr>
                <p:cNvPr id="27" name="Rectangle 26">
                  <a:extLst>
                    <a:ext uri="{FF2B5EF4-FFF2-40B4-BE49-F238E27FC236}">
                      <a16:creationId xmlns:a16="http://schemas.microsoft.com/office/drawing/2014/main" id="{C218380A-8556-C8A5-FBFB-ED3D0E863BED}"/>
                    </a:ext>
                  </a:extLst>
                </p:cNvPr>
                <p:cNvSpPr/>
                <p:nvPr/>
              </p:nvSpPr>
              <p:spPr>
                <a:xfrm>
                  <a:off x="4166195" y="3278337"/>
                  <a:ext cx="1343935" cy="18766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b="1" dirty="0">
                      <a:solidFill>
                        <a:schemeClr val="accent3"/>
                      </a:solidFill>
                      <a:latin typeface="Century Gothic" panose="020B0502020202020204" pitchFamily="34" charset="0"/>
                    </a:rPr>
                    <a:t>NOM Prénom</a:t>
                  </a:r>
                </a:p>
              </p:txBody>
            </p:sp>
          </p:grpSp>
          <p:pic>
            <p:nvPicPr>
              <p:cNvPr id="29" name="Image 28">
                <a:extLst>
                  <a:ext uri="{FF2B5EF4-FFF2-40B4-BE49-F238E27FC236}">
                    <a16:creationId xmlns:a16="http://schemas.microsoft.com/office/drawing/2014/main" id="{322D0C59-BF92-6BF6-5CE1-71F63288A067}"/>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95174" y="3755929"/>
                <a:ext cx="266050" cy="410375"/>
              </a:xfrm>
              <a:prstGeom prst="rect">
                <a:avLst/>
              </a:prstGeom>
              <a:ln>
                <a:noFill/>
              </a:ln>
            </p:spPr>
          </p:pic>
        </p:grpSp>
        <p:sp>
          <p:nvSpPr>
            <p:cNvPr id="38" name="Rectangle 37">
              <a:extLst>
                <a:ext uri="{FF2B5EF4-FFF2-40B4-BE49-F238E27FC236}">
                  <a16:creationId xmlns:a16="http://schemas.microsoft.com/office/drawing/2014/main" id="{A83F6700-8332-5949-0495-A8E8FF862FF9}"/>
                </a:ext>
              </a:extLst>
            </p:cNvPr>
            <p:cNvSpPr/>
            <p:nvPr/>
          </p:nvSpPr>
          <p:spPr>
            <a:xfrm>
              <a:off x="2069960" y="2824875"/>
              <a:ext cx="9463496" cy="812750"/>
            </a:xfrm>
            <a:prstGeom prst="rect">
              <a:avLst/>
            </a:prstGeom>
            <a:solidFill>
              <a:srgbClr val="FFFFF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7" name="Groupe 6">
            <a:extLst>
              <a:ext uri="{FF2B5EF4-FFF2-40B4-BE49-F238E27FC236}">
                <a16:creationId xmlns:a16="http://schemas.microsoft.com/office/drawing/2014/main" id="{439B0012-327C-8771-E421-23C6E5685C82}"/>
              </a:ext>
            </a:extLst>
          </p:cNvPr>
          <p:cNvGrpSpPr/>
          <p:nvPr>
            <p:custDataLst>
              <p:tags r:id="rId5"/>
            </p:custDataLst>
          </p:nvPr>
        </p:nvGrpSpPr>
        <p:grpSpPr>
          <a:xfrm>
            <a:off x="624861" y="692901"/>
            <a:ext cx="364676" cy="366750"/>
            <a:chOff x="5632360" y="4732993"/>
            <a:chExt cx="1114022" cy="1120462"/>
          </a:xfrm>
        </p:grpSpPr>
        <p:sp>
          <p:nvSpPr>
            <p:cNvPr id="9" name="Ellipse 8">
              <a:extLst>
                <a:ext uri="{FF2B5EF4-FFF2-40B4-BE49-F238E27FC236}">
                  <a16:creationId xmlns:a16="http://schemas.microsoft.com/office/drawing/2014/main" id="{540F433E-9260-82D6-6D0E-7520E05BF4C9}"/>
                </a:ext>
              </a:extLst>
            </p:cNvPr>
            <p:cNvSpPr/>
            <p:nvPr/>
          </p:nvSpPr>
          <p:spPr>
            <a:xfrm>
              <a:off x="5632360" y="4732993"/>
              <a:ext cx="1114022" cy="1120462"/>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0" name="Graphique 9" descr="Badge avec un remplissage uni">
              <a:extLst>
                <a:ext uri="{FF2B5EF4-FFF2-40B4-BE49-F238E27FC236}">
                  <a16:creationId xmlns:a16="http://schemas.microsoft.com/office/drawing/2014/main" id="{AD933664-9399-A5EF-174F-A8C9109A741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718626" y="4836024"/>
              <a:ext cx="914401" cy="914401"/>
            </a:xfrm>
            <a:prstGeom prst="rect">
              <a:avLst/>
            </a:prstGeom>
          </p:spPr>
        </p:pic>
      </p:grpSp>
      <p:sp>
        <p:nvSpPr>
          <p:cNvPr id="14" name="Espace réservé du texte 1">
            <a:extLst>
              <a:ext uri="{FF2B5EF4-FFF2-40B4-BE49-F238E27FC236}">
                <a16:creationId xmlns:a16="http://schemas.microsoft.com/office/drawing/2014/main" id="{9F8F5DE1-65B5-336E-F293-98616179EE83}"/>
              </a:ext>
            </a:extLst>
          </p:cNvPr>
          <p:cNvSpPr>
            <a:spLocks noGrp="1"/>
          </p:cNvSpPr>
          <p:nvPr>
            <p:ph type="body" sz="half" idx="13"/>
            <p:custDataLst>
              <p:tags r:id="rId6"/>
            </p:custDataLst>
          </p:nvPr>
        </p:nvSpPr>
        <p:spPr>
          <a:xfrm>
            <a:off x="545254" y="1473838"/>
            <a:ext cx="11092221" cy="362230"/>
          </a:xfrm>
        </p:spPr>
        <p:txBody>
          <a:bodyPr/>
          <a:lstStyle/>
          <a:p>
            <a:r>
              <a:rPr lang="fr-FR" sz="1600" dirty="0"/>
              <a:t>Pour une personne physique (auteur, autrice, compositeur, compositrice)</a:t>
            </a:r>
          </a:p>
          <a:p>
            <a:endParaRPr lang="fr-FR" dirty="0"/>
          </a:p>
        </p:txBody>
      </p:sp>
    </p:spTree>
    <p:extLst>
      <p:ext uri="{BB962C8B-B14F-4D97-AF65-F5344CB8AC3E}">
        <p14:creationId xmlns:p14="http://schemas.microsoft.com/office/powerpoint/2010/main" val="31160098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6784F-C1C4-C05B-F0E2-159FBAABFAF7}"/>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25140A2-540C-3242-349F-A2C8EA877E9E}"/>
              </a:ext>
            </a:extLst>
          </p:cNvPr>
          <p:cNvSpPr>
            <a:spLocks noGrp="1"/>
          </p:cNvSpPr>
          <p:nvPr>
            <p:ph type="body" sz="half" idx="13"/>
            <p:custDataLst>
              <p:tags r:id="rId1"/>
            </p:custDataLst>
          </p:nvPr>
        </p:nvSpPr>
        <p:spPr>
          <a:xfrm>
            <a:off x="545254" y="1473838"/>
            <a:ext cx="11092221" cy="362230"/>
          </a:xfrm>
        </p:spPr>
        <p:txBody>
          <a:bodyPr/>
          <a:lstStyle/>
          <a:p>
            <a:r>
              <a:rPr lang="fr-FR" sz="1600" dirty="0"/>
              <a:t>Pour une personne physique (auteur, autrice, compositeur, compositrice)</a:t>
            </a:r>
          </a:p>
          <a:p>
            <a:endParaRPr lang="fr-FR" dirty="0"/>
          </a:p>
        </p:txBody>
      </p:sp>
      <p:sp>
        <p:nvSpPr>
          <p:cNvPr id="3" name="Espace réservé du texte 2">
            <a:extLst>
              <a:ext uri="{FF2B5EF4-FFF2-40B4-BE49-F238E27FC236}">
                <a16:creationId xmlns:a16="http://schemas.microsoft.com/office/drawing/2014/main" id="{33D9DD0D-56C6-54AE-5085-FE5488A6ADB2}"/>
              </a:ext>
            </a:extLst>
          </p:cNvPr>
          <p:cNvSpPr>
            <a:spLocks noGrp="1"/>
          </p:cNvSpPr>
          <p:nvPr>
            <p:ph type="body" sz="half" idx="17"/>
            <p:custDataLst>
              <p:tags r:id="rId2"/>
            </p:custDataLst>
          </p:nvPr>
        </p:nvSpPr>
        <p:spPr/>
        <p:txBody>
          <a:bodyPr/>
          <a:lstStyle/>
          <a:p>
            <a:r>
              <a:rPr lang="fr-FR" dirty="0">
                <a:solidFill>
                  <a:schemeClr val="accent2">
                    <a:lumMod val="90000"/>
                    <a:lumOff val="10000"/>
                  </a:schemeClr>
                </a:solidFill>
              </a:rPr>
              <a:t>Un formulaire en 1 étape – 4 volets </a:t>
            </a:r>
          </a:p>
          <a:p>
            <a:endParaRPr lang="fr-FR" dirty="0"/>
          </a:p>
        </p:txBody>
      </p:sp>
      <p:sp>
        <p:nvSpPr>
          <p:cNvPr id="5" name="Espace réservé du texte 4">
            <a:extLst>
              <a:ext uri="{FF2B5EF4-FFF2-40B4-BE49-F238E27FC236}">
                <a16:creationId xmlns:a16="http://schemas.microsoft.com/office/drawing/2014/main" id="{EFE5868B-E9F6-3613-B541-5C10DCD452A7}"/>
              </a:ext>
            </a:extLst>
          </p:cNvPr>
          <p:cNvSpPr>
            <a:spLocks noGrp="1"/>
          </p:cNvSpPr>
          <p:nvPr>
            <p:ph type="body" sz="half" idx="16"/>
            <p:custDataLst>
              <p:tags r:id="rId3"/>
            </p:custDataLst>
          </p:nvPr>
        </p:nvSpPr>
        <p:spPr>
          <a:xfrm>
            <a:off x="6167559" y="707327"/>
            <a:ext cx="4586166" cy="363494"/>
          </a:xfrm>
        </p:spPr>
        <p:txBody>
          <a:bodyPr>
            <a:normAutofit/>
          </a:bodyPr>
          <a:lstStyle/>
          <a:p>
            <a:r>
              <a:rPr lang="fr-FR" sz="1050" b="1" dirty="0">
                <a:solidFill>
                  <a:schemeClr val="accent1"/>
                </a:solidFill>
              </a:rPr>
              <a:t>Le formulaire de demande – personne physique</a:t>
            </a:r>
          </a:p>
          <a:p>
            <a:endParaRPr lang="fr-FR" dirty="0"/>
          </a:p>
        </p:txBody>
      </p:sp>
      <p:sp>
        <p:nvSpPr>
          <p:cNvPr id="4" name="Espace réservé du texte 3">
            <a:extLst>
              <a:ext uri="{FF2B5EF4-FFF2-40B4-BE49-F238E27FC236}">
                <a16:creationId xmlns:a16="http://schemas.microsoft.com/office/drawing/2014/main" id="{DBA509AA-A92F-86B5-8512-B352E4E7BA85}"/>
              </a:ext>
            </a:extLst>
          </p:cNvPr>
          <p:cNvSpPr txBox="1">
            <a:spLocks/>
          </p:cNvSpPr>
          <p:nvPr>
            <p:custDataLst>
              <p:tags r:id="rId4"/>
            </p:custDataLst>
          </p:nvPr>
        </p:nvSpPr>
        <p:spPr>
          <a:xfrm>
            <a:off x="554526" y="2727960"/>
            <a:ext cx="5400381" cy="3144520"/>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tx1"/>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00000"/>
              </a:lnSpc>
            </a:pPr>
            <a:r>
              <a:rPr lang="fr-FR" dirty="0"/>
              <a:t>L'affiliation pour les personnes physiques s’adresse aux auteur, autrice, compositeur, compositrice. Elle permet notamment de déposer un dossier de demande de bourse.</a:t>
            </a:r>
          </a:p>
          <a:p>
            <a:pPr>
              <a:lnSpc>
                <a:spcPct val="100000"/>
              </a:lnSpc>
            </a:pPr>
            <a:r>
              <a:rPr lang="fr-FR" b="1" dirty="0"/>
              <a:t>La première demande d’affiliation </a:t>
            </a:r>
            <a:r>
              <a:rPr lang="fr-FR" dirty="0"/>
              <a:t>se fait automatiquement lors de la validation de la demande d'accès à l'espace professionnel de personne physique. </a:t>
            </a:r>
          </a:p>
          <a:p>
            <a:pPr>
              <a:lnSpc>
                <a:spcPct val="100000"/>
              </a:lnSpc>
            </a:pPr>
            <a:r>
              <a:rPr lang="fr-FR" b="1" dirty="0"/>
              <a:t>Lors du renouvellement de l’affiliation, </a:t>
            </a:r>
            <a:r>
              <a:rPr lang="fr-FR" dirty="0"/>
              <a:t>un formulaire composé de 4 volets doit être complété et envoyé depuis l’espace professionnel.</a:t>
            </a:r>
          </a:p>
          <a:p>
            <a:pPr>
              <a:lnSpc>
                <a:spcPct val="100000"/>
              </a:lnSpc>
            </a:pPr>
            <a:r>
              <a:rPr lang="fr-FR" dirty="0"/>
              <a:t>Tous les volets se terminent par un bouton « Je confirme les informations ». Il devient cliquable lorsque tous les champs et pièces obligatoires (</a:t>
            </a:r>
            <a:r>
              <a:rPr lang="fr-FR" dirty="0">
                <a:solidFill>
                  <a:srgbClr val="C00000"/>
                </a:solidFill>
              </a:rPr>
              <a:t>*</a:t>
            </a:r>
            <a:r>
              <a:rPr lang="fr-FR" dirty="0"/>
              <a:t>) sont complétés. Une coche verte s’affiche une fois le volet confirmé.</a:t>
            </a:r>
          </a:p>
          <a:p>
            <a:pPr>
              <a:lnSpc>
                <a:spcPct val="100000"/>
              </a:lnSpc>
            </a:pPr>
            <a:r>
              <a:rPr lang="fr-FR" b="1" dirty="0"/>
              <a:t>À tout moment, vous pouvez mettre la demande d’affiliation en attente.</a:t>
            </a:r>
          </a:p>
        </p:txBody>
      </p:sp>
      <p:sp>
        <p:nvSpPr>
          <p:cNvPr id="6" name="Espace réservé du texte 3">
            <a:extLst>
              <a:ext uri="{FF2B5EF4-FFF2-40B4-BE49-F238E27FC236}">
                <a16:creationId xmlns:a16="http://schemas.microsoft.com/office/drawing/2014/main" id="{DDCA0D54-0A96-9815-0853-BB967C274236}"/>
              </a:ext>
            </a:extLst>
          </p:cNvPr>
          <p:cNvSpPr txBox="1">
            <a:spLocks/>
          </p:cNvSpPr>
          <p:nvPr>
            <p:custDataLst>
              <p:tags r:id="rId5"/>
            </p:custDataLst>
          </p:nvPr>
        </p:nvSpPr>
        <p:spPr>
          <a:xfrm>
            <a:off x="6167559" y="2727960"/>
            <a:ext cx="5400381" cy="325158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tx1"/>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00000"/>
              </a:lnSpc>
            </a:pPr>
            <a:r>
              <a:rPr lang="fr-FR" sz="1200" dirty="0">
                <a:solidFill>
                  <a:schemeClr val="tx1"/>
                </a:solidFill>
              </a:rPr>
              <a:t>Une fois la demande d’affiliation envoyée, un accusé de réception </a:t>
            </a:r>
            <a:r>
              <a:rPr lang="fr-FR" dirty="0"/>
              <a:t>vous est adressé dès le lendemain depuis la messagerie de votre espace professionnel.</a:t>
            </a:r>
          </a:p>
          <a:p>
            <a:pPr>
              <a:lnSpc>
                <a:spcPct val="100000"/>
              </a:lnSpc>
            </a:pPr>
            <a:r>
              <a:rPr lang="fr-FR" b="1" dirty="0"/>
              <a:t>Le service affiliation traite les demandes d’affiliation par ordre d’arrivée et sous 20 jours ouvrés. </a:t>
            </a:r>
          </a:p>
          <a:p>
            <a:pPr>
              <a:lnSpc>
                <a:spcPct val="100000"/>
              </a:lnSpc>
            </a:pPr>
            <a:r>
              <a:rPr lang="fr-FR" sz="1200" b="0" dirty="0">
                <a:solidFill>
                  <a:schemeClr val="tx1"/>
                </a:solidFill>
              </a:rPr>
              <a:t>À noter : L</a:t>
            </a:r>
            <a:r>
              <a:rPr lang="fr-FR" dirty="0"/>
              <a:t>e formulaire de demande de renouvellement d’affiliation est disponible dans votre espace professionnel trois mois avant la date d’anniversaire de l’affiliation. </a:t>
            </a:r>
          </a:p>
          <a:p>
            <a:pPr>
              <a:lnSpc>
                <a:spcPct val="100000"/>
              </a:lnSpc>
            </a:pPr>
            <a:r>
              <a:rPr lang="fr-FR" sz="1200" dirty="0">
                <a:solidFill>
                  <a:schemeClr val="tx1"/>
                </a:solidFill>
              </a:rPr>
              <a:t>Si votre affiliation n’est pas renouvelée avant la date d’anniversaire, votre espace professionnel sera désaffilié. </a:t>
            </a:r>
          </a:p>
          <a:p>
            <a:pPr>
              <a:lnSpc>
                <a:spcPct val="100000"/>
              </a:lnSpc>
            </a:pPr>
            <a:endParaRPr lang="fr-FR" sz="1200" dirty="0">
              <a:solidFill>
                <a:schemeClr val="tx1"/>
              </a:solidFill>
              <a:highlight>
                <a:srgbClr val="FFFF00"/>
              </a:highlight>
            </a:endParaRPr>
          </a:p>
        </p:txBody>
      </p:sp>
      <p:grpSp>
        <p:nvGrpSpPr>
          <p:cNvPr id="15" name="Groupe 14">
            <a:extLst>
              <a:ext uri="{FF2B5EF4-FFF2-40B4-BE49-F238E27FC236}">
                <a16:creationId xmlns:a16="http://schemas.microsoft.com/office/drawing/2014/main" id="{7D6A9868-F6A7-3643-84B3-E23B98FA2BB9}"/>
              </a:ext>
            </a:extLst>
          </p:cNvPr>
          <p:cNvGrpSpPr/>
          <p:nvPr>
            <p:custDataLst>
              <p:tags r:id="rId6"/>
            </p:custDataLst>
          </p:nvPr>
        </p:nvGrpSpPr>
        <p:grpSpPr>
          <a:xfrm>
            <a:off x="624861" y="692901"/>
            <a:ext cx="364676" cy="366750"/>
            <a:chOff x="5632360" y="4732993"/>
            <a:chExt cx="1114022" cy="1120462"/>
          </a:xfrm>
        </p:grpSpPr>
        <p:sp>
          <p:nvSpPr>
            <p:cNvPr id="16" name="Ellipse 15">
              <a:extLst>
                <a:ext uri="{FF2B5EF4-FFF2-40B4-BE49-F238E27FC236}">
                  <a16:creationId xmlns:a16="http://schemas.microsoft.com/office/drawing/2014/main" id="{EC2722B8-4383-7DB1-F62D-E4F49216946B}"/>
                </a:ext>
              </a:extLst>
            </p:cNvPr>
            <p:cNvSpPr/>
            <p:nvPr/>
          </p:nvSpPr>
          <p:spPr>
            <a:xfrm>
              <a:off x="5632360" y="4732993"/>
              <a:ext cx="1114022" cy="1120462"/>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7" name="Graphique 16" descr="Badge avec un remplissage uni">
              <a:extLst>
                <a:ext uri="{FF2B5EF4-FFF2-40B4-BE49-F238E27FC236}">
                  <a16:creationId xmlns:a16="http://schemas.microsoft.com/office/drawing/2014/main" id="{0D4481DE-D06E-7DC4-39BE-49E764CF823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718626" y="4836024"/>
              <a:ext cx="914401" cy="914401"/>
            </a:xfrm>
            <a:prstGeom prst="rect">
              <a:avLst/>
            </a:prstGeom>
          </p:spPr>
        </p:pic>
      </p:grpSp>
      <p:sp>
        <p:nvSpPr>
          <p:cNvPr id="8" name="Rectangle 7">
            <a:extLst>
              <a:ext uri="{FF2B5EF4-FFF2-40B4-BE49-F238E27FC236}">
                <a16:creationId xmlns:a16="http://schemas.microsoft.com/office/drawing/2014/main" id="{5C45C7BB-1EF1-1D0D-676C-43E865BEB836}"/>
              </a:ext>
            </a:extLst>
          </p:cNvPr>
          <p:cNvSpPr/>
          <p:nvPr/>
        </p:nvSpPr>
        <p:spPr>
          <a:xfrm>
            <a:off x="9538606" y="6164035"/>
            <a:ext cx="2041071" cy="44903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8752644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2B7CCC66-AE58-9F81-1520-29D66B4641D1}"/>
              </a:ext>
            </a:extLst>
          </p:cNvPr>
          <p:cNvSpPr>
            <a:spLocks noGrp="1"/>
          </p:cNvSpPr>
          <p:nvPr>
            <p:ph type="body" sz="half" idx="2"/>
            <p:custDataLst>
              <p:tags r:id="rId1"/>
            </p:custDataLst>
          </p:nvPr>
        </p:nvSpPr>
        <p:spPr>
          <a:xfrm>
            <a:off x="4323641" y="1386460"/>
            <a:ext cx="7159643" cy="642365"/>
          </a:xfrm>
        </p:spPr>
        <p:txBody>
          <a:bodyPr>
            <a:normAutofit/>
          </a:bodyPr>
          <a:lstStyle/>
          <a:p>
            <a:pPr>
              <a:lnSpc>
                <a:spcPct val="100000"/>
              </a:lnSpc>
            </a:pPr>
            <a:r>
              <a:rPr lang="fr-FR" dirty="0"/>
              <a:t>Une fois votre dossier de demande d’affiliation validé, une notification d’affiliation vous est adressée par mail, elle est  téléchargeable depuis l’espace professionnel de votre établissement, rubrique « affiliation ».</a:t>
            </a:r>
          </a:p>
        </p:txBody>
      </p:sp>
      <p:sp>
        <p:nvSpPr>
          <p:cNvPr id="6" name="Espace réservé du texte 5">
            <a:extLst>
              <a:ext uri="{FF2B5EF4-FFF2-40B4-BE49-F238E27FC236}">
                <a16:creationId xmlns:a16="http://schemas.microsoft.com/office/drawing/2014/main" id="{EC1F1707-B9E5-9A1F-ADAD-CE9B30B76EAC}"/>
              </a:ext>
            </a:extLst>
          </p:cNvPr>
          <p:cNvSpPr>
            <a:spLocks noGrp="1"/>
          </p:cNvSpPr>
          <p:nvPr>
            <p:ph type="body" sz="half" idx="16"/>
            <p:custDataLst>
              <p:tags r:id="rId2"/>
            </p:custDataLst>
          </p:nvPr>
        </p:nvSpPr>
        <p:spPr/>
        <p:txBody>
          <a:bodyPr/>
          <a:lstStyle/>
          <a:p>
            <a:r>
              <a:rPr lang="fr-FR" dirty="0">
                <a:solidFill>
                  <a:schemeClr val="accent1"/>
                </a:solidFill>
              </a:rPr>
              <a:t>La notification d’affiliation</a:t>
            </a:r>
          </a:p>
          <a:p>
            <a:endParaRPr lang="fr-FR" dirty="0"/>
          </a:p>
        </p:txBody>
      </p:sp>
      <p:sp>
        <p:nvSpPr>
          <p:cNvPr id="8" name="Espace réservé du texte 7">
            <a:extLst>
              <a:ext uri="{FF2B5EF4-FFF2-40B4-BE49-F238E27FC236}">
                <a16:creationId xmlns:a16="http://schemas.microsoft.com/office/drawing/2014/main" id="{CFBC7A74-4981-BB96-51DD-E0A23E2B348C}"/>
              </a:ext>
            </a:extLst>
          </p:cNvPr>
          <p:cNvSpPr>
            <a:spLocks noGrp="1"/>
          </p:cNvSpPr>
          <p:nvPr>
            <p:ph type="body" sz="half" idx="18"/>
            <p:custDataLst>
              <p:tags r:id="rId3"/>
            </p:custDataLst>
          </p:nvPr>
        </p:nvSpPr>
        <p:spPr>
          <a:xfrm>
            <a:off x="4323641" y="3877435"/>
            <a:ext cx="7183050" cy="2349437"/>
          </a:xfrm>
        </p:spPr>
        <p:txBody>
          <a:bodyPr vert="horz" lIns="91440" tIns="45720" rIns="91440" bIns="45720" rtlCol="0" anchor="t">
            <a:noAutofit/>
          </a:bodyPr>
          <a:lstStyle/>
          <a:p>
            <a:pPr>
              <a:lnSpc>
                <a:spcPct val="100000"/>
              </a:lnSpc>
            </a:pPr>
            <a:r>
              <a:rPr lang="fr-FR" u="sng" dirty="0">
                <a:solidFill>
                  <a:schemeClr val="tx1"/>
                </a:solidFill>
              </a:rPr>
              <a:t>Motifs de refus d’affiliation ou de désaffiliation</a:t>
            </a:r>
          </a:p>
          <a:p>
            <a:pPr marL="285750" indent="-285750">
              <a:lnSpc>
                <a:spcPct val="100000"/>
              </a:lnSpc>
              <a:spcBef>
                <a:spcPts val="0"/>
              </a:spcBef>
              <a:buFont typeface="Wingdings" panose="05000000000000000000" pitchFamily="2" charset="2"/>
              <a:buChar char=""/>
            </a:pPr>
            <a:r>
              <a:rPr lang="fr-FR" b="0" dirty="0">
                <a:solidFill>
                  <a:schemeClr val="tx1"/>
                </a:solidFill>
                <a:latin typeface="Century Gothic"/>
              </a:rPr>
              <a:t>Vous n’exercez pas votre activité en lien avec la musique et les variétés ;</a:t>
            </a:r>
          </a:p>
          <a:p>
            <a:pPr marL="285750" indent="-285750">
              <a:lnSpc>
                <a:spcPct val="100000"/>
              </a:lnSpc>
              <a:spcBef>
                <a:spcPts val="0"/>
              </a:spcBef>
              <a:buFont typeface="Wingdings" panose="05000000000000000000" pitchFamily="2" charset="2"/>
              <a:buChar char=""/>
            </a:pPr>
            <a:r>
              <a:rPr lang="fr-FR" b="0" dirty="0">
                <a:solidFill>
                  <a:schemeClr val="tx1"/>
                </a:solidFill>
                <a:latin typeface="Century Gothic"/>
              </a:rPr>
              <a:t>Votre établissement n’êtes pas établi fiscalement en France ;</a:t>
            </a:r>
          </a:p>
          <a:p>
            <a:pPr marL="285750" indent="-285750">
              <a:lnSpc>
                <a:spcPct val="100000"/>
              </a:lnSpc>
              <a:spcBef>
                <a:spcPts val="0"/>
              </a:spcBef>
              <a:buFont typeface="Wingdings" panose="05000000000000000000" pitchFamily="2" charset="2"/>
              <a:buChar char=""/>
            </a:pPr>
            <a:r>
              <a:rPr lang="fr-FR" b="0" dirty="0">
                <a:solidFill>
                  <a:schemeClr val="tx1"/>
                </a:solidFill>
                <a:latin typeface="Century Gothic"/>
              </a:rPr>
              <a:t>Vous n’avez pas répondu aux relances du service affiliation du CNM dans un délai de 1 mois (cf. Règlement Général des Aides du CNM);</a:t>
            </a:r>
          </a:p>
          <a:p>
            <a:pPr marL="285750" indent="-285750">
              <a:lnSpc>
                <a:spcPct val="100000"/>
              </a:lnSpc>
              <a:spcBef>
                <a:spcPts val="0"/>
              </a:spcBef>
              <a:buFont typeface="Wingdings" panose="05000000000000000000" pitchFamily="2" charset="2"/>
              <a:buChar char=""/>
            </a:pPr>
            <a:r>
              <a:rPr lang="fr-FR" b="0" dirty="0">
                <a:solidFill>
                  <a:schemeClr val="tx1"/>
                </a:solidFill>
                <a:latin typeface="Century Gothic"/>
              </a:rPr>
              <a:t>Si la structure ou la personne méconnait une des conditions générales d’accès aux aides section 1 du règlement général des aides (téléchargeable sur le site du </a:t>
            </a:r>
            <a:r>
              <a:rPr lang="fr-FR" b="0" dirty="0" err="1">
                <a:solidFill>
                  <a:schemeClr val="tx1"/>
                </a:solidFill>
                <a:latin typeface="Century Gothic"/>
              </a:rPr>
              <a:t>cnm</a:t>
            </a:r>
            <a:r>
              <a:rPr lang="fr-FR" b="0" dirty="0">
                <a:solidFill>
                  <a:schemeClr val="tx1"/>
                </a:solidFill>
                <a:latin typeface="Century Gothic"/>
              </a:rPr>
              <a:t>).</a:t>
            </a:r>
          </a:p>
          <a:p>
            <a:pPr>
              <a:lnSpc>
                <a:spcPct val="100000"/>
              </a:lnSpc>
            </a:pPr>
            <a:r>
              <a:rPr lang="fr-FR" dirty="0">
                <a:latin typeface="Century Gothic"/>
              </a:rPr>
              <a:t>À noter : l</a:t>
            </a:r>
            <a:r>
              <a:rPr lang="fr-FR" b="1" dirty="0">
                <a:latin typeface="Century Gothic"/>
              </a:rPr>
              <a:t>’affiliation au CNM est valable un an. L</a:t>
            </a:r>
            <a:r>
              <a:rPr lang="fr-FR" dirty="0">
                <a:latin typeface="Century Gothic"/>
              </a:rPr>
              <a:t>e formulaire de demande de renouvellement d’affiliation est disponible dans votre espace professionnel trois mois avant la date d’anniversaire de l’affiliation de votre établissement. </a:t>
            </a:r>
            <a:endParaRPr lang="fr-FR">
              <a:latin typeface="Century Gothic"/>
            </a:endParaRPr>
          </a:p>
          <a:p>
            <a:pPr>
              <a:lnSpc>
                <a:spcPct val="100000"/>
              </a:lnSpc>
            </a:pPr>
            <a:r>
              <a:rPr lang="fr-FR" dirty="0">
                <a:solidFill>
                  <a:schemeClr val="tx1"/>
                </a:solidFill>
              </a:rPr>
              <a:t>Si votre affiliation n’est pas renouvelée avant la date d’anniversaire, votre établissement sera désaffilié. </a:t>
            </a:r>
            <a:endParaRPr lang="fr-FR" b="0" dirty="0">
              <a:solidFill>
                <a:schemeClr val="tx1"/>
              </a:solidFill>
            </a:endParaRPr>
          </a:p>
          <a:p>
            <a:endParaRPr lang="fr-FR" dirty="0"/>
          </a:p>
        </p:txBody>
      </p:sp>
      <p:grpSp>
        <p:nvGrpSpPr>
          <p:cNvPr id="9" name="Groupe 8">
            <a:extLst>
              <a:ext uri="{FF2B5EF4-FFF2-40B4-BE49-F238E27FC236}">
                <a16:creationId xmlns:a16="http://schemas.microsoft.com/office/drawing/2014/main" id="{C0E3DE3B-C18E-8232-AA75-CC6B47B08FB5}"/>
              </a:ext>
            </a:extLst>
          </p:cNvPr>
          <p:cNvGrpSpPr/>
          <p:nvPr>
            <p:custDataLst>
              <p:tags r:id="rId4"/>
            </p:custDataLst>
          </p:nvPr>
        </p:nvGrpSpPr>
        <p:grpSpPr>
          <a:xfrm>
            <a:off x="685309" y="1473777"/>
            <a:ext cx="3423836" cy="4654916"/>
            <a:chOff x="1906515" y="139444"/>
            <a:chExt cx="4839142" cy="6579111"/>
          </a:xfrm>
        </p:grpSpPr>
        <p:grpSp>
          <p:nvGrpSpPr>
            <p:cNvPr id="10" name="Groupe 9">
              <a:extLst>
                <a:ext uri="{FF2B5EF4-FFF2-40B4-BE49-F238E27FC236}">
                  <a16:creationId xmlns:a16="http://schemas.microsoft.com/office/drawing/2014/main" id="{6C2BE1F1-A743-7311-CE6A-BF4478926196}"/>
                </a:ext>
              </a:extLst>
            </p:cNvPr>
            <p:cNvGrpSpPr/>
            <p:nvPr/>
          </p:nvGrpSpPr>
          <p:grpSpPr>
            <a:xfrm>
              <a:off x="1906515" y="139444"/>
              <a:ext cx="4839142" cy="6579111"/>
              <a:chOff x="1906515" y="139444"/>
              <a:chExt cx="4839142" cy="6579111"/>
            </a:xfrm>
          </p:grpSpPr>
          <p:grpSp>
            <p:nvGrpSpPr>
              <p:cNvPr id="12" name="Groupe 11">
                <a:extLst>
                  <a:ext uri="{FF2B5EF4-FFF2-40B4-BE49-F238E27FC236}">
                    <a16:creationId xmlns:a16="http://schemas.microsoft.com/office/drawing/2014/main" id="{F4949303-F73F-349A-5D3B-39BB80165939}"/>
                  </a:ext>
                </a:extLst>
              </p:cNvPr>
              <p:cNvGrpSpPr/>
              <p:nvPr/>
            </p:nvGrpSpPr>
            <p:grpSpPr>
              <a:xfrm>
                <a:off x="1906515" y="139444"/>
                <a:ext cx="4839142" cy="6579111"/>
                <a:chOff x="1906515" y="139444"/>
                <a:chExt cx="4839142" cy="6579111"/>
              </a:xfrm>
            </p:grpSpPr>
            <p:grpSp>
              <p:nvGrpSpPr>
                <p:cNvPr id="14" name="Groupe 13">
                  <a:extLst>
                    <a:ext uri="{FF2B5EF4-FFF2-40B4-BE49-F238E27FC236}">
                      <a16:creationId xmlns:a16="http://schemas.microsoft.com/office/drawing/2014/main" id="{82AD8375-65EB-A4A3-5578-F5B186091DBD}"/>
                    </a:ext>
                  </a:extLst>
                </p:cNvPr>
                <p:cNvGrpSpPr/>
                <p:nvPr/>
              </p:nvGrpSpPr>
              <p:grpSpPr>
                <a:xfrm>
                  <a:off x="1906515" y="139444"/>
                  <a:ext cx="4839142" cy="6579111"/>
                  <a:chOff x="1906515" y="139444"/>
                  <a:chExt cx="4839142" cy="6579111"/>
                </a:xfrm>
              </p:grpSpPr>
              <p:grpSp>
                <p:nvGrpSpPr>
                  <p:cNvPr id="16" name="Groupe 15">
                    <a:extLst>
                      <a:ext uri="{FF2B5EF4-FFF2-40B4-BE49-F238E27FC236}">
                        <a16:creationId xmlns:a16="http://schemas.microsoft.com/office/drawing/2014/main" id="{EB2AEACB-86AF-6736-4A2F-6885E41138E9}"/>
                      </a:ext>
                    </a:extLst>
                  </p:cNvPr>
                  <p:cNvGrpSpPr/>
                  <p:nvPr/>
                </p:nvGrpSpPr>
                <p:grpSpPr>
                  <a:xfrm>
                    <a:off x="1906515" y="139444"/>
                    <a:ext cx="4839142" cy="6579111"/>
                    <a:chOff x="1906515" y="139444"/>
                    <a:chExt cx="4839142" cy="6579111"/>
                  </a:xfrm>
                </p:grpSpPr>
                <p:grpSp>
                  <p:nvGrpSpPr>
                    <p:cNvPr id="18" name="Groupe 17">
                      <a:extLst>
                        <a:ext uri="{FF2B5EF4-FFF2-40B4-BE49-F238E27FC236}">
                          <a16:creationId xmlns:a16="http://schemas.microsoft.com/office/drawing/2014/main" id="{040210C1-162B-79AD-0A29-1F414EBFB25C}"/>
                        </a:ext>
                      </a:extLst>
                    </p:cNvPr>
                    <p:cNvGrpSpPr/>
                    <p:nvPr/>
                  </p:nvGrpSpPr>
                  <p:grpSpPr>
                    <a:xfrm>
                      <a:off x="1906515" y="139444"/>
                      <a:ext cx="4839142" cy="6579111"/>
                      <a:chOff x="1906515" y="139444"/>
                      <a:chExt cx="4839142" cy="6579111"/>
                    </a:xfrm>
                  </p:grpSpPr>
                  <p:pic>
                    <p:nvPicPr>
                      <p:cNvPr id="20" name="Image 19">
                        <a:extLst>
                          <a:ext uri="{FF2B5EF4-FFF2-40B4-BE49-F238E27FC236}">
                            <a16:creationId xmlns:a16="http://schemas.microsoft.com/office/drawing/2014/main" id="{0565696D-408B-9F21-5863-263AAF024A81}"/>
                          </a:ext>
                        </a:extLst>
                      </p:cNvPr>
                      <p:cNvPicPr>
                        <a:picLocks noChangeAspect="1"/>
                      </p:cNvPicPr>
                      <p:nvPr/>
                    </p:nvPicPr>
                    <p:blipFill rotWithShape="1">
                      <a:blip r:embed="rId7"/>
                      <a:srcRect t="2033" b="2033"/>
                      <a:stretch/>
                    </p:blipFill>
                    <p:spPr>
                      <a:xfrm>
                        <a:off x="1906515" y="139444"/>
                        <a:ext cx="4839142" cy="6579111"/>
                      </a:xfrm>
                      <a:prstGeom prst="rect">
                        <a:avLst/>
                      </a:prstGeom>
                      <a:ln>
                        <a:solidFill>
                          <a:srgbClr val="651E4E"/>
                        </a:solidFill>
                      </a:ln>
                    </p:spPr>
                  </p:pic>
                  <p:sp>
                    <p:nvSpPr>
                      <p:cNvPr id="21" name="Rectangle 20">
                        <a:extLst>
                          <a:ext uri="{FF2B5EF4-FFF2-40B4-BE49-F238E27FC236}">
                            <a16:creationId xmlns:a16="http://schemas.microsoft.com/office/drawing/2014/main" id="{C9FCE55B-7D72-BF3C-2245-C447044418DE}"/>
                          </a:ext>
                        </a:extLst>
                      </p:cNvPr>
                      <p:cNvSpPr/>
                      <p:nvPr/>
                    </p:nvSpPr>
                    <p:spPr>
                      <a:xfrm>
                        <a:off x="5313898" y="2831307"/>
                        <a:ext cx="839898" cy="174828"/>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9" name="Rectangle 18">
                      <a:extLst>
                        <a:ext uri="{FF2B5EF4-FFF2-40B4-BE49-F238E27FC236}">
                          <a16:creationId xmlns:a16="http://schemas.microsoft.com/office/drawing/2014/main" id="{2AB3E726-4BC8-DF68-DD62-1EC401399B66}"/>
                        </a:ext>
                      </a:extLst>
                    </p:cNvPr>
                    <p:cNvSpPr/>
                    <p:nvPr/>
                  </p:nvSpPr>
                  <p:spPr>
                    <a:xfrm>
                      <a:off x="3378525" y="4065038"/>
                      <a:ext cx="942751" cy="21482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7" name="Rectangle 16">
                    <a:extLst>
                      <a:ext uri="{FF2B5EF4-FFF2-40B4-BE49-F238E27FC236}">
                        <a16:creationId xmlns:a16="http://schemas.microsoft.com/office/drawing/2014/main" id="{F19CADA4-0774-5E0B-03B8-B8409F266C94}"/>
                      </a:ext>
                    </a:extLst>
                  </p:cNvPr>
                  <p:cNvSpPr/>
                  <p:nvPr/>
                </p:nvSpPr>
                <p:spPr>
                  <a:xfrm>
                    <a:off x="3378525" y="3891684"/>
                    <a:ext cx="942751" cy="21482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5" name="Rectangle 14">
                  <a:extLst>
                    <a:ext uri="{FF2B5EF4-FFF2-40B4-BE49-F238E27FC236}">
                      <a16:creationId xmlns:a16="http://schemas.microsoft.com/office/drawing/2014/main" id="{8B987854-E483-88E4-A637-C42E3329C798}"/>
                    </a:ext>
                  </a:extLst>
                </p:cNvPr>
                <p:cNvSpPr/>
                <p:nvPr/>
              </p:nvSpPr>
              <p:spPr>
                <a:xfrm>
                  <a:off x="3378525" y="4345803"/>
                  <a:ext cx="1355707" cy="21482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3" name="Rectangle 12">
                <a:extLst>
                  <a:ext uri="{FF2B5EF4-FFF2-40B4-BE49-F238E27FC236}">
                    <a16:creationId xmlns:a16="http://schemas.microsoft.com/office/drawing/2014/main" id="{E307B6A9-F2CA-074A-7D6A-9C1D827A3DDF}"/>
                  </a:ext>
                </a:extLst>
              </p:cNvPr>
              <p:cNvSpPr/>
              <p:nvPr/>
            </p:nvSpPr>
            <p:spPr>
              <a:xfrm>
                <a:off x="3378525" y="4692511"/>
                <a:ext cx="1355707" cy="21482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1" name="Rectangle 10">
              <a:extLst>
                <a:ext uri="{FF2B5EF4-FFF2-40B4-BE49-F238E27FC236}">
                  <a16:creationId xmlns:a16="http://schemas.microsoft.com/office/drawing/2014/main" id="{DB05860F-A480-CAD2-3228-348227EBEBC6}"/>
                </a:ext>
              </a:extLst>
            </p:cNvPr>
            <p:cNvSpPr/>
            <p:nvPr/>
          </p:nvSpPr>
          <p:spPr>
            <a:xfrm>
              <a:off x="4209350" y="1065588"/>
              <a:ext cx="1763747" cy="387128"/>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4" name="Image 3">
            <a:extLst>
              <a:ext uri="{FF2B5EF4-FFF2-40B4-BE49-F238E27FC236}">
                <a16:creationId xmlns:a16="http://schemas.microsoft.com/office/drawing/2014/main" id="{301D88B7-5072-666A-4240-26748D13F4F9}"/>
              </a:ext>
            </a:extLst>
          </p:cNvPr>
          <p:cNvPicPr>
            <a:picLocks noChangeAspect="1"/>
          </p:cNvPicPr>
          <p:nvPr/>
        </p:nvPicPr>
        <p:blipFill>
          <a:blip r:embed="rId8"/>
          <a:stretch>
            <a:fillRect/>
          </a:stretch>
        </p:blipFill>
        <p:spPr>
          <a:xfrm>
            <a:off x="4283284" y="2017708"/>
            <a:ext cx="7200000" cy="1888302"/>
          </a:xfrm>
          <a:prstGeom prst="rect">
            <a:avLst/>
          </a:prstGeom>
        </p:spPr>
      </p:pic>
      <p:pic>
        <p:nvPicPr>
          <p:cNvPr id="22" name="Graphique 21" descr="Flèche : pivoter à gauche avec un remplissage uni">
            <a:extLst>
              <a:ext uri="{FF2B5EF4-FFF2-40B4-BE49-F238E27FC236}">
                <a16:creationId xmlns:a16="http://schemas.microsoft.com/office/drawing/2014/main" id="{BE9417ED-7008-8C4F-99D6-6BBF4959A09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727450" y="3015365"/>
            <a:ext cx="540000" cy="540000"/>
          </a:xfrm>
          <a:prstGeom prst="rect">
            <a:avLst/>
          </a:prstGeom>
        </p:spPr>
      </p:pic>
      <p:sp>
        <p:nvSpPr>
          <p:cNvPr id="5" name="Rectangle 4">
            <a:extLst>
              <a:ext uri="{FF2B5EF4-FFF2-40B4-BE49-F238E27FC236}">
                <a16:creationId xmlns:a16="http://schemas.microsoft.com/office/drawing/2014/main" id="{E3ABE5B9-24C0-AF98-101D-065ACFB89084}"/>
              </a:ext>
            </a:extLst>
          </p:cNvPr>
          <p:cNvSpPr/>
          <p:nvPr/>
        </p:nvSpPr>
        <p:spPr>
          <a:xfrm>
            <a:off x="9538606" y="6164035"/>
            <a:ext cx="2041071" cy="44903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287085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63726-9005-D4D4-3D2C-F81BFAFC2566}"/>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286ACC45-85D8-CFBA-354A-69A00D729A0A}"/>
              </a:ext>
            </a:extLst>
          </p:cNvPr>
          <p:cNvSpPr>
            <a:spLocks noGrp="1"/>
          </p:cNvSpPr>
          <p:nvPr>
            <p:ph type="body" sz="half" idx="13"/>
            <p:custDataLst>
              <p:tags r:id="rId1"/>
            </p:custDataLst>
          </p:nvPr>
        </p:nvSpPr>
        <p:spPr>
          <a:xfrm>
            <a:off x="545253" y="1023166"/>
            <a:ext cx="10332297" cy="646331"/>
          </a:xfrm>
        </p:spPr>
        <p:txBody>
          <a:bodyPr/>
          <a:lstStyle/>
          <a:p>
            <a:r>
              <a:rPr lang="fr-FR" sz="1400" dirty="0"/>
              <a:t>Est-ce que ma demande d’affiliation ou de renouvellement d’affiliation est annulée si je n’ai pas fourni tous les documents nécessaires au bon traitement de ma demande ?</a:t>
            </a:r>
          </a:p>
          <a:p>
            <a:endParaRPr lang="fr-FR" sz="1600" dirty="0"/>
          </a:p>
          <a:p>
            <a:endParaRPr lang="fr-FR" dirty="0"/>
          </a:p>
        </p:txBody>
      </p:sp>
      <p:sp>
        <p:nvSpPr>
          <p:cNvPr id="6" name="Espace réservé du texte 5">
            <a:extLst>
              <a:ext uri="{FF2B5EF4-FFF2-40B4-BE49-F238E27FC236}">
                <a16:creationId xmlns:a16="http://schemas.microsoft.com/office/drawing/2014/main" id="{48D7BD32-5FA0-A1A1-A028-80AD04F62090}"/>
              </a:ext>
            </a:extLst>
          </p:cNvPr>
          <p:cNvSpPr>
            <a:spLocks noGrp="1"/>
          </p:cNvSpPr>
          <p:nvPr>
            <p:ph type="body" sz="half" idx="16"/>
            <p:custDataLst>
              <p:tags r:id="rId2"/>
            </p:custDataLst>
          </p:nvPr>
        </p:nvSpPr>
        <p:spPr>
          <a:xfrm>
            <a:off x="6167559" y="707327"/>
            <a:ext cx="4996830" cy="363494"/>
          </a:xfrm>
        </p:spPr>
        <p:txBody>
          <a:bodyPr>
            <a:normAutofit/>
          </a:bodyPr>
          <a:lstStyle/>
          <a:p>
            <a:r>
              <a:rPr lang="fr-FR" sz="1050" b="1" dirty="0">
                <a:solidFill>
                  <a:schemeClr val="accent1"/>
                </a:solidFill>
              </a:rPr>
              <a:t>FAQ affiliation</a:t>
            </a:r>
          </a:p>
          <a:p>
            <a:endParaRPr lang="fr-FR" dirty="0"/>
          </a:p>
        </p:txBody>
      </p:sp>
      <p:sp>
        <p:nvSpPr>
          <p:cNvPr id="5" name="Ellipse 4">
            <a:extLst>
              <a:ext uri="{FF2B5EF4-FFF2-40B4-BE49-F238E27FC236}">
                <a16:creationId xmlns:a16="http://schemas.microsoft.com/office/drawing/2014/main" id="{092989DF-3EB9-F307-6B90-BD33E22027C2}"/>
              </a:ext>
            </a:extLst>
          </p:cNvPr>
          <p:cNvSpPr/>
          <p:nvPr>
            <p:custDataLst>
              <p:tags r:id="rId3"/>
            </p:custDataLst>
          </p:nvPr>
        </p:nvSpPr>
        <p:spPr>
          <a:xfrm>
            <a:off x="8556477" y="3920690"/>
            <a:ext cx="386216" cy="381133"/>
          </a:xfrm>
          <a:prstGeom prst="ellipse">
            <a:avLst/>
          </a:prstGeom>
          <a:no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ZoneTexte 3">
            <a:extLst>
              <a:ext uri="{FF2B5EF4-FFF2-40B4-BE49-F238E27FC236}">
                <a16:creationId xmlns:a16="http://schemas.microsoft.com/office/drawing/2014/main" id="{BD0C4A14-BF21-6EAC-6B72-9CA7FC417166}"/>
              </a:ext>
            </a:extLst>
          </p:cNvPr>
          <p:cNvSpPr txBox="1"/>
          <p:nvPr/>
        </p:nvSpPr>
        <p:spPr>
          <a:xfrm>
            <a:off x="636604" y="1515288"/>
            <a:ext cx="10016428" cy="830997"/>
          </a:xfrm>
          <a:prstGeom prst="rect">
            <a:avLst/>
          </a:prstGeom>
          <a:noFill/>
        </p:spPr>
        <p:txBody>
          <a:bodyPr wrap="square" lIns="91440" tIns="45720" rIns="91440" bIns="45720" rtlCol="0" anchor="t">
            <a:spAutoFit/>
          </a:bodyPr>
          <a:lstStyle/>
          <a:p>
            <a:pPr algn="just"/>
            <a:r>
              <a:rPr lang="fr-FR" sz="1200" dirty="0">
                <a:solidFill>
                  <a:srgbClr val="000000">
                    <a:hueOff val="0"/>
                    <a:satOff val="0"/>
                    <a:lumOff val="0"/>
                    <a:alphaOff val="0"/>
                  </a:srgbClr>
                </a:solidFill>
                <a:latin typeface="Century Gothic"/>
              </a:rPr>
              <a:t>Au moment du traitement de votre demande d’affiliation ou de renouvellement d’affiliation (compter 20 jours ouvrés de traitement à partir de la date d’envoi de votre dossier), le service affiliation n’annule votre dossier mais vous envoie un message de relance directement dans votre espace professionnel en vous demandant de le compléter.  Sans retour de votre part dans les délais indiqués, le service affiliation sera contraint d’annuler votre dossier.</a:t>
            </a:r>
            <a:endParaRPr lang="fr-FR" sz="1200" u="none" kern="1200" dirty="0">
              <a:solidFill>
                <a:srgbClr val="000000">
                  <a:hueOff val="0"/>
                  <a:satOff val="0"/>
                  <a:lumOff val="0"/>
                  <a:alphaOff val="0"/>
                </a:srgbClr>
              </a:solidFill>
              <a:latin typeface="Century Gothic"/>
            </a:endParaRPr>
          </a:p>
        </p:txBody>
      </p:sp>
      <p:grpSp>
        <p:nvGrpSpPr>
          <p:cNvPr id="17" name="Groupe 16">
            <a:extLst>
              <a:ext uri="{FF2B5EF4-FFF2-40B4-BE49-F238E27FC236}">
                <a16:creationId xmlns:a16="http://schemas.microsoft.com/office/drawing/2014/main" id="{F3EC2D3D-1D45-E8C6-B176-FAF8AA9E4563}"/>
              </a:ext>
            </a:extLst>
          </p:cNvPr>
          <p:cNvGrpSpPr/>
          <p:nvPr/>
        </p:nvGrpSpPr>
        <p:grpSpPr>
          <a:xfrm>
            <a:off x="545252" y="3251817"/>
            <a:ext cx="10332297" cy="979199"/>
            <a:chOff x="545252" y="2931786"/>
            <a:chExt cx="10332297" cy="979199"/>
          </a:xfrm>
        </p:grpSpPr>
        <p:sp>
          <p:nvSpPr>
            <p:cNvPr id="9" name="Espace réservé du texte 1">
              <a:extLst>
                <a:ext uri="{FF2B5EF4-FFF2-40B4-BE49-F238E27FC236}">
                  <a16:creationId xmlns:a16="http://schemas.microsoft.com/office/drawing/2014/main" id="{EE3ADB79-6DB7-18B3-BB02-03DBEF4BB686}"/>
                </a:ext>
              </a:extLst>
            </p:cNvPr>
            <p:cNvSpPr txBox="1">
              <a:spLocks/>
            </p:cNvSpPr>
            <p:nvPr>
              <p:custDataLst>
                <p:tags r:id="rId7"/>
              </p:custDataLst>
            </p:nvPr>
          </p:nvSpPr>
          <p:spPr>
            <a:xfrm>
              <a:off x="545252" y="2931786"/>
              <a:ext cx="10332297" cy="64633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1400" dirty="0"/>
                <a:t>Mon établissement doit être affilié avant 20 jours ouvrés. Est-ce possible de passer mon dossier de demande d’affiliation ou de renouvellement d’affiliation en priorité ?</a:t>
              </a:r>
            </a:p>
            <a:p>
              <a:endParaRPr lang="fr-FR" sz="1600" dirty="0"/>
            </a:p>
            <a:p>
              <a:endParaRPr lang="fr-FR" dirty="0"/>
            </a:p>
          </p:txBody>
        </p:sp>
        <p:sp>
          <p:nvSpPr>
            <p:cNvPr id="10" name="ZoneTexte 9">
              <a:extLst>
                <a:ext uri="{FF2B5EF4-FFF2-40B4-BE49-F238E27FC236}">
                  <a16:creationId xmlns:a16="http://schemas.microsoft.com/office/drawing/2014/main" id="{E23F7711-CF0B-00DD-DC15-6729A7C8EC36}"/>
                </a:ext>
              </a:extLst>
            </p:cNvPr>
            <p:cNvSpPr txBox="1"/>
            <p:nvPr/>
          </p:nvSpPr>
          <p:spPr>
            <a:xfrm>
              <a:off x="636604" y="3449320"/>
              <a:ext cx="10016428" cy="461665"/>
            </a:xfrm>
            <a:prstGeom prst="rect">
              <a:avLst/>
            </a:prstGeom>
            <a:noFill/>
          </p:spPr>
          <p:txBody>
            <a:bodyPr wrap="square" lIns="91440" tIns="45720" rIns="91440" bIns="45720" rtlCol="0" anchor="t">
              <a:spAutoFit/>
            </a:bodyPr>
            <a:lstStyle/>
            <a:p>
              <a:pPr algn="just"/>
              <a:r>
                <a:rPr lang="fr-FR" sz="1200" dirty="0">
                  <a:solidFill>
                    <a:srgbClr val="000000">
                      <a:hueOff val="0"/>
                      <a:satOff val="0"/>
                      <a:lumOff val="0"/>
                      <a:alphaOff val="0"/>
                    </a:srgbClr>
                  </a:solidFill>
                  <a:latin typeface="Century Gothic"/>
                </a:rPr>
                <a:t>Pour des raisons d’équité entre tous les dossiers reçus, le service affiliation ne sera pas en capacité de traiter quelconque dossier de demande d’affiliation ou de renouvellement d’affiliation en priorité.</a:t>
              </a:r>
              <a:endParaRPr lang="fr-FR" sz="1200" u="none" kern="1200" dirty="0">
                <a:solidFill>
                  <a:srgbClr val="000000">
                    <a:hueOff val="0"/>
                    <a:satOff val="0"/>
                    <a:lumOff val="0"/>
                    <a:alphaOff val="0"/>
                  </a:srgbClr>
                </a:solidFill>
                <a:latin typeface="Century Gothic"/>
              </a:endParaRPr>
            </a:p>
          </p:txBody>
        </p:sp>
      </p:grpSp>
      <p:grpSp>
        <p:nvGrpSpPr>
          <p:cNvPr id="15" name="Groupe 14">
            <a:extLst>
              <a:ext uri="{FF2B5EF4-FFF2-40B4-BE49-F238E27FC236}">
                <a16:creationId xmlns:a16="http://schemas.microsoft.com/office/drawing/2014/main" id="{B5A86D5E-2879-5076-6838-6F4F28BBC951}"/>
              </a:ext>
            </a:extLst>
          </p:cNvPr>
          <p:cNvGrpSpPr/>
          <p:nvPr/>
        </p:nvGrpSpPr>
        <p:grpSpPr>
          <a:xfrm>
            <a:off x="545251" y="4308002"/>
            <a:ext cx="10332297" cy="1389626"/>
            <a:chOff x="545251" y="3987971"/>
            <a:chExt cx="10332297" cy="1389626"/>
          </a:xfrm>
        </p:grpSpPr>
        <p:sp>
          <p:nvSpPr>
            <p:cNvPr id="11" name="Espace réservé du texte 1">
              <a:extLst>
                <a:ext uri="{FF2B5EF4-FFF2-40B4-BE49-F238E27FC236}">
                  <a16:creationId xmlns:a16="http://schemas.microsoft.com/office/drawing/2014/main" id="{A7D745E7-4E21-83C9-FC21-E6C36AD3E8D8}"/>
                </a:ext>
              </a:extLst>
            </p:cNvPr>
            <p:cNvSpPr txBox="1">
              <a:spLocks/>
            </p:cNvSpPr>
            <p:nvPr>
              <p:custDataLst>
                <p:tags r:id="rId6"/>
              </p:custDataLst>
            </p:nvPr>
          </p:nvSpPr>
          <p:spPr>
            <a:xfrm>
              <a:off x="545251" y="3987971"/>
              <a:ext cx="10332297" cy="64633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1400" dirty="0"/>
                <a:t>J’ai une question concernant la formation de lutte contre les VHSS (auprès de quel organisme me former, qui doit se former au sein de ma structure, etc.), qui puis-je contacter ?</a:t>
              </a:r>
            </a:p>
            <a:p>
              <a:endParaRPr lang="fr-FR" sz="1600" dirty="0"/>
            </a:p>
            <a:p>
              <a:endParaRPr lang="fr-FR" dirty="0"/>
            </a:p>
          </p:txBody>
        </p:sp>
        <p:sp>
          <p:nvSpPr>
            <p:cNvPr id="12" name="ZoneTexte 11">
              <a:extLst>
                <a:ext uri="{FF2B5EF4-FFF2-40B4-BE49-F238E27FC236}">
                  <a16:creationId xmlns:a16="http://schemas.microsoft.com/office/drawing/2014/main" id="{F975F1D6-2578-AEA0-F43A-C7A711DF82D4}"/>
                </a:ext>
              </a:extLst>
            </p:cNvPr>
            <p:cNvSpPr txBox="1"/>
            <p:nvPr/>
          </p:nvSpPr>
          <p:spPr>
            <a:xfrm>
              <a:off x="636604" y="4546600"/>
              <a:ext cx="10016428" cy="830997"/>
            </a:xfrm>
            <a:prstGeom prst="rect">
              <a:avLst/>
            </a:prstGeom>
            <a:noFill/>
          </p:spPr>
          <p:txBody>
            <a:bodyPr wrap="square" lIns="91440" tIns="45720" rIns="91440" bIns="45720" rtlCol="0" anchor="t">
              <a:spAutoFit/>
            </a:bodyPr>
            <a:lstStyle/>
            <a:p>
              <a:pPr algn="just"/>
              <a:r>
                <a:rPr lang="fr-FR" sz="1200" dirty="0">
                  <a:solidFill>
                    <a:srgbClr val="000000">
                      <a:hueOff val="0"/>
                      <a:satOff val="0"/>
                      <a:lumOff val="0"/>
                      <a:alphaOff val="0"/>
                    </a:srgbClr>
                  </a:solidFill>
                  <a:latin typeface="Century Gothic"/>
                </a:rPr>
                <a:t>Pour toute question concernant la formation de lutte contre les VHSS, vous pouvez consulter cette page du site Internet du CNM : </a:t>
              </a:r>
              <a:r>
                <a:rPr lang="fr-FR" sz="1200" dirty="0">
                  <a:solidFill>
                    <a:srgbClr val="000000">
                      <a:hueOff val="0"/>
                      <a:satOff val="0"/>
                      <a:lumOff val="0"/>
                      <a:alphaOff val="0"/>
                    </a:srgbClr>
                  </a:solidFill>
                  <a:latin typeface="Century Gothic"/>
                  <a:hlinkClick r:id="rId10"/>
                </a:rPr>
                <a:t>https://cnm.fr/focus/egalite-et-inclusion/</a:t>
              </a:r>
              <a:endParaRPr lang="fr-FR" sz="1200" dirty="0">
                <a:solidFill>
                  <a:srgbClr val="000000">
                    <a:hueOff val="0"/>
                    <a:satOff val="0"/>
                    <a:lumOff val="0"/>
                    <a:alphaOff val="0"/>
                  </a:srgbClr>
                </a:solidFill>
                <a:latin typeface="Century Gothic"/>
              </a:endParaRPr>
            </a:p>
            <a:p>
              <a:pPr algn="just"/>
              <a:r>
                <a:rPr lang="fr-FR" sz="1200" dirty="0">
                  <a:solidFill>
                    <a:srgbClr val="000000">
                      <a:hueOff val="0"/>
                      <a:satOff val="0"/>
                      <a:lumOff val="0"/>
                      <a:alphaOff val="0"/>
                    </a:srgbClr>
                  </a:solidFill>
                  <a:latin typeface="Century Gothic"/>
                </a:rPr>
                <a:t>Ou bien contacter directement nos collègues du service égalité et inclusion : </a:t>
              </a:r>
              <a:r>
                <a:rPr lang="fr-FR" sz="1200" dirty="0">
                  <a:solidFill>
                    <a:srgbClr val="000000">
                      <a:hueOff val="0"/>
                      <a:satOff val="0"/>
                      <a:lumOff val="0"/>
                      <a:alphaOff val="0"/>
                    </a:srgbClr>
                  </a:solidFill>
                  <a:latin typeface="Century Gothic"/>
                  <a:hlinkClick r:id="rId11"/>
                </a:rPr>
                <a:t>protocolevhss@cnm.fr</a:t>
              </a:r>
              <a:endParaRPr lang="fr-FR" sz="1200" dirty="0">
                <a:solidFill>
                  <a:srgbClr val="000000">
                    <a:hueOff val="0"/>
                    <a:satOff val="0"/>
                    <a:lumOff val="0"/>
                    <a:alphaOff val="0"/>
                  </a:srgbClr>
                </a:solidFill>
                <a:latin typeface="Century Gothic"/>
              </a:endParaRPr>
            </a:p>
            <a:p>
              <a:pPr algn="just"/>
              <a:endParaRPr lang="fr-FR" sz="1200" u="none" kern="1200" dirty="0">
                <a:solidFill>
                  <a:srgbClr val="000000">
                    <a:hueOff val="0"/>
                    <a:satOff val="0"/>
                    <a:lumOff val="0"/>
                    <a:alphaOff val="0"/>
                  </a:srgbClr>
                </a:solidFill>
                <a:latin typeface="Century Gothic"/>
              </a:endParaRPr>
            </a:p>
          </p:txBody>
        </p:sp>
      </p:grpSp>
      <p:grpSp>
        <p:nvGrpSpPr>
          <p:cNvPr id="16" name="Groupe 15">
            <a:extLst>
              <a:ext uri="{FF2B5EF4-FFF2-40B4-BE49-F238E27FC236}">
                <a16:creationId xmlns:a16="http://schemas.microsoft.com/office/drawing/2014/main" id="{96A15AC1-C903-4B80-861A-A003BFCDF40A}"/>
              </a:ext>
            </a:extLst>
          </p:cNvPr>
          <p:cNvGrpSpPr/>
          <p:nvPr/>
        </p:nvGrpSpPr>
        <p:grpSpPr>
          <a:xfrm>
            <a:off x="545251" y="5659282"/>
            <a:ext cx="10332297" cy="998165"/>
            <a:chOff x="545251" y="5339251"/>
            <a:chExt cx="10332297" cy="998165"/>
          </a:xfrm>
        </p:grpSpPr>
        <p:sp>
          <p:nvSpPr>
            <p:cNvPr id="13" name="Espace réservé du texte 1">
              <a:extLst>
                <a:ext uri="{FF2B5EF4-FFF2-40B4-BE49-F238E27FC236}">
                  <a16:creationId xmlns:a16="http://schemas.microsoft.com/office/drawing/2014/main" id="{CCD7CAB6-30ED-BC75-4958-A4BEA2AC759C}"/>
                </a:ext>
              </a:extLst>
            </p:cNvPr>
            <p:cNvSpPr txBox="1">
              <a:spLocks/>
            </p:cNvSpPr>
            <p:nvPr>
              <p:custDataLst>
                <p:tags r:id="rId5"/>
              </p:custDataLst>
            </p:nvPr>
          </p:nvSpPr>
          <p:spPr>
            <a:xfrm>
              <a:off x="545251" y="5339251"/>
              <a:ext cx="10332297" cy="64633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1400" dirty="0"/>
                <a:t>Je me suis inscrit ou inscrite à une formation auprès du CNM et j’ai une question à ce sujet, qui puis-je contacter ?</a:t>
              </a:r>
            </a:p>
            <a:p>
              <a:endParaRPr lang="fr-FR" sz="1600" dirty="0"/>
            </a:p>
            <a:p>
              <a:endParaRPr lang="fr-FR" dirty="0"/>
            </a:p>
          </p:txBody>
        </p:sp>
        <p:sp>
          <p:nvSpPr>
            <p:cNvPr id="14" name="ZoneTexte 13">
              <a:extLst>
                <a:ext uri="{FF2B5EF4-FFF2-40B4-BE49-F238E27FC236}">
                  <a16:creationId xmlns:a16="http://schemas.microsoft.com/office/drawing/2014/main" id="{6DD59FDF-BE93-80C6-3E5B-9CDECA2D8D9F}"/>
                </a:ext>
              </a:extLst>
            </p:cNvPr>
            <p:cNvSpPr txBox="1"/>
            <p:nvPr/>
          </p:nvSpPr>
          <p:spPr>
            <a:xfrm>
              <a:off x="636604" y="5691085"/>
              <a:ext cx="10016428" cy="646331"/>
            </a:xfrm>
            <a:prstGeom prst="rect">
              <a:avLst/>
            </a:prstGeom>
            <a:noFill/>
          </p:spPr>
          <p:txBody>
            <a:bodyPr wrap="square" lIns="91440" tIns="45720" rIns="91440" bIns="45720" rtlCol="0" anchor="t">
              <a:spAutoFit/>
            </a:bodyPr>
            <a:lstStyle/>
            <a:p>
              <a:pPr algn="just"/>
              <a:r>
                <a:rPr lang="fr-FR" sz="1200" dirty="0">
                  <a:solidFill>
                    <a:srgbClr val="000000">
                      <a:hueOff val="0"/>
                      <a:satOff val="0"/>
                      <a:lumOff val="0"/>
                      <a:alphaOff val="0"/>
                    </a:srgbClr>
                  </a:solidFill>
                  <a:latin typeface="Century Gothic"/>
                </a:rPr>
                <a:t>Pour toute question concernant les formations organisées par le CNM, merci de contacter directement nos collègues du service formations : </a:t>
              </a:r>
              <a:r>
                <a:rPr lang="fr-FR" sz="1200" dirty="0">
                  <a:solidFill>
                    <a:srgbClr val="000000">
                      <a:hueOff val="0"/>
                      <a:satOff val="0"/>
                      <a:lumOff val="0"/>
                      <a:alphaOff val="0"/>
                    </a:srgbClr>
                  </a:solidFill>
                  <a:latin typeface="Century Gothic"/>
                  <a:hlinkClick r:id="rId12"/>
                </a:rPr>
                <a:t>formations@cnm.fr</a:t>
              </a:r>
              <a:r>
                <a:rPr lang="fr-FR" sz="1200" dirty="0">
                  <a:solidFill>
                    <a:srgbClr val="000000">
                      <a:hueOff val="0"/>
                      <a:satOff val="0"/>
                      <a:lumOff val="0"/>
                      <a:alphaOff val="0"/>
                    </a:srgbClr>
                  </a:solidFill>
                  <a:latin typeface="Century Gothic"/>
                </a:rPr>
                <a:t> / 01 88 83 85 40.</a:t>
              </a:r>
            </a:p>
            <a:p>
              <a:pPr algn="just"/>
              <a:endParaRPr lang="fr-FR" sz="1200" u="none" kern="1200" dirty="0">
                <a:solidFill>
                  <a:srgbClr val="000000">
                    <a:hueOff val="0"/>
                    <a:satOff val="0"/>
                    <a:lumOff val="0"/>
                    <a:alphaOff val="0"/>
                  </a:srgbClr>
                </a:solidFill>
                <a:latin typeface="Century Gothic"/>
              </a:endParaRPr>
            </a:p>
          </p:txBody>
        </p:sp>
      </p:grpSp>
      <p:grpSp>
        <p:nvGrpSpPr>
          <p:cNvPr id="3" name="Groupe 2">
            <a:extLst>
              <a:ext uri="{FF2B5EF4-FFF2-40B4-BE49-F238E27FC236}">
                <a16:creationId xmlns:a16="http://schemas.microsoft.com/office/drawing/2014/main" id="{84A829A0-85E0-2CC9-4B8B-92FAD31F3868}"/>
              </a:ext>
            </a:extLst>
          </p:cNvPr>
          <p:cNvGrpSpPr/>
          <p:nvPr/>
        </p:nvGrpSpPr>
        <p:grpSpPr>
          <a:xfrm>
            <a:off x="478669" y="2375583"/>
            <a:ext cx="10332297" cy="744072"/>
            <a:chOff x="545252" y="2931786"/>
            <a:chExt cx="10332297" cy="744072"/>
          </a:xfrm>
        </p:grpSpPr>
        <p:sp>
          <p:nvSpPr>
            <p:cNvPr id="7" name="Espace réservé du texte 1">
              <a:extLst>
                <a:ext uri="{FF2B5EF4-FFF2-40B4-BE49-F238E27FC236}">
                  <a16:creationId xmlns:a16="http://schemas.microsoft.com/office/drawing/2014/main" id="{95829929-F9F9-AAA6-2E1E-EA1B37099491}"/>
                </a:ext>
              </a:extLst>
            </p:cNvPr>
            <p:cNvSpPr txBox="1">
              <a:spLocks/>
            </p:cNvSpPr>
            <p:nvPr>
              <p:custDataLst>
                <p:tags r:id="rId4"/>
              </p:custDataLst>
            </p:nvPr>
          </p:nvSpPr>
          <p:spPr>
            <a:xfrm>
              <a:off x="545252" y="2931786"/>
              <a:ext cx="10332297" cy="64633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1400" dirty="0"/>
                <a:t>Ma structure a été créée récemment, puis-je tout de même m’affilier ?</a:t>
              </a:r>
            </a:p>
            <a:p>
              <a:endParaRPr lang="fr-FR" sz="1600" dirty="0"/>
            </a:p>
            <a:p>
              <a:endParaRPr lang="fr-FR" dirty="0"/>
            </a:p>
          </p:txBody>
        </p:sp>
        <p:sp>
          <p:nvSpPr>
            <p:cNvPr id="8" name="ZoneTexte 7">
              <a:extLst>
                <a:ext uri="{FF2B5EF4-FFF2-40B4-BE49-F238E27FC236}">
                  <a16:creationId xmlns:a16="http://schemas.microsoft.com/office/drawing/2014/main" id="{07B50644-F611-373A-DBEE-055C63632360}"/>
                </a:ext>
              </a:extLst>
            </p:cNvPr>
            <p:cNvSpPr txBox="1"/>
            <p:nvPr/>
          </p:nvSpPr>
          <p:spPr>
            <a:xfrm>
              <a:off x="636604" y="3214193"/>
              <a:ext cx="10016428" cy="461665"/>
            </a:xfrm>
            <a:prstGeom prst="rect">
              <a:avLst/>
            </a:prstGeom>
            <a:noFill/>
          </p:spPr>
          <p:txBody>
            <a:bodyPr wrap="square" lIns="91440" tIns="45720" rIns="91440" bIns="45720" rtlCol="0" anchor="t">
              <a:spAutoFit/>
            </a:bodyPr>
            <a:lstStyle/>
            <a:p>
              <a:pPr algn="just"/>
              <a:r>
                <a:rPr lang="fr-FR" sz="1200" dirty="0">
                  <a:solidFill>
                    <a:srgbClr val="000000">
                      <a:hueOff val="0"/>
                      <a:satOff val="0"/>
                      <a:lumOff val="0"/>
                      <a:alphaOff val="0"/>
                    </a:srgbClr>
                  </a:solidFill>
                  <a:latin typeface="Century Gothic"/>
                </a:rPr>
                <a:t>Oui, vous pouvez tout de même vous affilier. Aucun document comptable ou fiscal ne vous sera demandé dans le formulaire d’affiliation. Si vous n’avez pas effectué d’embauche, merci de joindre une attestation sur l’honneur nous expliquant votre situation.</a:t>
              </a:r>
              <a:endParaRPr lang="fr-FR" sz="1200" u="none" kern="1200" dirty="0">
                <a:solidFill>
                  <a:srgbClr val="000000">
                    <a:hueOff val="0"/>
                    <a:satOff val="0"/>
                    <a:lumOff val="0"/>
                    <a:alphaOff val="0"/>
                  </a:srgbClr>
                </a:solidFill>
                <a:latin typeface="Century Gothic"/>
              </a:endParaRPr>
            </a:p>
          </p:txBody>
        </p:sp>
      </p:grpSp>
    </p:spTree>
    <p:extLst>
      <p:ext uri="{BB962C8B-B14F-4D97-AF65-F5344CB8AC3E}">
        <p14:creationId xmlns:p14="http://schemas.microsoft.com/office/powerpoint/2010/main" val="3386863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orme libre : forme 12">
            <a:extLst>
              <a:ext uri="{FF2B5EF4-FFF2-40B4-BE49-F238E27FC236}">
                <a16:creationId xmlns:a16="http://schemas.microsoft.com/office/drawing/2014/main" id="{DE2726A4-3C52-A52E-4F38-BD69D8124281}"/>
              </a:ext>
            </a:extLst>
          </p:cNvPr>
          <p:cNvSpPr/>
          <p:nvPr>
            <p:custDataLst>
              <p:tags r:id="rId1"/>
            </p:custDataLst>
          </p:nvPr>
        </p:nvSpPr>
        <p:spPr>
          <a:xfrm>
            <a:off x="569016" y="2048956"/>
            <a:ext cx="6315115" cy="1252489"/>
          </a:xfrm>
          <a:custGeom>
            <a:avLst/>
            <a:gdLst>
              <a:gd name="connsiteX0" fmla="*/ 0 w 6315115"/>
              <a:gd name="connsiteY0" fmla="*/ 125249 h 1252489"/>
              <a:gd name="connsiteX1" fmla="*/ 125249 w 6315115"/>
              <a:gd name="connsiteY1" fmla="*/ 0 h 1252489"/>
              <a:gd name="connsiteX2" fmla="*/ 6189866 w 6315115"/>
              <a:gd name="connsiteY2" fmla="*/ 0 h 1252489"/>
              <a:gd name="connsiteX3" fmla="*/ 6315115 w 6315115"/>
              <a:gd name="connsiteY3" fmla="*/ 125249 h 1252489"/>
              <a:gd name="connsiteX4" fmla="*/ 6315115 w 6315115"/>
              <a:gd name="connsiteY4" fmla="*/ 1127240 h 1252489"/>
              <a:gd name="connsiteX5" fmla="*/ 6189866 w 6315115"/>
              <a:gd name="connsiteY5" fmla="*/ 1252489 h 1252489"/>
              <a:gd name="connsiteX6" fmla="*/ 125249 w 6315115"/>
              <a:gd name="connsiteY6" fmla="*/ 1252489 h 1252489"/>
              <a:gd name="connsiteX7" fmla="*/ 0 w 6315115"/>
              <a:gd name="connsiteY7" fmla="*/ 1127240 h 1252489"/>
              <a:gd name="connsiteX8" fmla="*/ 0 w 6315115"/>
              <a:gd name="connsiteY8" fmla="*/ 125249 h 1252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15115" h="1252489">
                <a:moveTo>
                  <a:pt x="0" y="125249"/>
                </a:moveTo>
                <a:cubicBezTo>
                  <a:pt x="0" y="56076"/>
                  <a:pt x="56076" y="0"/>
                  <a:pt x="125249" y="0"/>
                </a:cubicBezTo>
                <a:lnTo>
                  <a:pt x="6189866" y="0"/>
                </a:lnTo>
                <a:cubicBezTo>
                  <a:pt x="6259039" y="0"/>
                  <a:pt x="6315115" y="56076"/>
                  <a:pt x="6315115" y="125249"/>
                </a:cubicBezTo>
                <a:lnTo>
                  <a:pt x="6315115" y="1127240"/>
                </a:lnTo>
                <a:cubicBezTo>
                  <a:pt x="6315115" y="1196413"/>
                  <a:pt x="6259039" y="1252489"/>
                  <a:pt x="6189866" y="1252489"/>
                </a:cubicBezTo>
                <a:lnTo>
                  <a:pt x="125249" y="1252489"/>
                </a:lnTo>
                <a:cubicBezTo>
                  <a:pt x="56076" y="1252489"/>
                  <a:pt x="0" y="1196413"/>
                  <a:pt x="0" y="1127240"/>
                </a:cubicBezTo>
                <a:lnTo>
                  <a:pt x="0" y="125249"/>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0995" tIns="76200" rIns="76201" bIns="76200" numCol="1" spcCol="1270" anchor="ctr" anchorCtr="0">
            <a:noAutofit/>
          </a:bodyPr>
          <a:lstStyle/>
          <a:p>
            <a:pPr marL="0" lvl="0" indent="0" algn="l" defTabSz="889000">
              <a:lnSpc>
                <a:spcPct val="90000"/>
              </a:lnSpc>
              <a:spcBef>
                <a:spcPct val="0"/>
              </a:spcBef>
              <a:spcAft>
                <a:spcPct val="35000"/>
              </a:spcAft>
              <a:buNone/>
            </a:pPr>
            <a:r>
              <a:rPr lang="fr-FR" sz="2000" kern="1200" dirty="0">
                <a:latin typeface="Century Gothic" panose="020B0502020202020204" pitchFamily="34" charset="0"/>
              </a:rPr>
              <a:t>Par mail</a:t>
            </a:r>
          </a:p>
          <a:p>
            <a:pPr marL="0" lvl="0" indent="0" algn="l" defTabSz="889000">
              <a:lnSpc>
                <a:spcPct val="90000"/>
              </a:lnSpc>
              <a:spcBef>
                <a:spcPct val="0"/>
              </a:spcBef>
              <a:spcAft>
                <a:spcPct val="35000"/>
              </a:spcAft>
              <a:buNone/>
            </a:pPr>
            <a:r>
              <a:rPr lang="fr-FR" sz="1800" kern="1200" dirty="0">
                <a:latin typeface="Century Gothic" panose="020B0502020202020204" pitchFamily="34" charset="0"/>
                <a:hlinkClick r:id="rId9"/>
              </a:rPr>
              <a:t>affiliation@cnm.fr</a:t>
            </a:r>
            <a:endParaRPr lang="fr-FR" sz="2000" kern="1200" dirty="0">
              <a:latin typeface="Century Gothic" panose="020B0502020202020204" pitchFamily="34" charset="0"/>
            </a:endParaRPr>
          </a:p>
        </p:txBody>
      </p:sp>
      <p:sp>
        <p:nvSpPr>
          <p:cNvPr id="14" name="Rectangle : coins arrondis 13" descr="Adresse de courrier avec un remplissage uni">
            <a:extLst>
              <a:ext uri="{FF2B5EF4-FFF2-40B4-BE49-F238E27FC236}">
                <a16:creationId xmlns:a16="http://schemas.microsoft.com/office/drawing/2014/main" id="{282F493B-E655-9AD4-D5EC-504F56E2ABF7}"/>
              </a:ext>
            </a:extLst>
          </p:cNvPr>
          <p:cNvSpPr/>
          <p:nvPr>
            <p:custDataLst>
              <p:tags r:id="rId2"/>
            </p:custDataLst>
          </p:nvPr>
        </p:nvSpPr>
        <p:spPr>
          <a:xfrm>
            <a:off x="824243" y="2163754"/>
            <a:ext cx="1118857" cy="905286"/>
          </a:xfrm>
          <a:prstGeom prst="roundRect">
            <a:avLst>
              <a:gd name="adj" fmla="val 10000"/>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t="-10000" b="-10000"/>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dirty="0"/>
          </a:p>
        </p:txBody>
      </p:sp>
      <p:sp>
        <p:nvSpPr>
          <p:cNvPr id="15" name="Forme libre : forme 14">
            <a:extLst>
              <a:ext uri="{FF2B5EF4-FFF2-40B4-BE49-F238E27FC236}">
                <a16:creationId xmlns:a16="http://schemas.microsoft.com/office/drawing/2014/main" id="{13F3A6C7-8F77-177F-A162-C7C0C66B59EF}"/>
              </a:ext>
            </a:extLst>
          </p:cNvPr>
          <p:cNvSpPr/>
          <p:nvPr>
            <p:custDataLst>
              <p:tags r:id="rId3"/>
            </p:custDataLst>
          </p:nvPr>
        </p:nvSpPr>
        <p:spPr>
          <a:xfrm>
            <a:off x="569016" y="3528326"/>
            <a:ext cx="6315115" cy="1252489"/>
          </a:xfrm>
          <a:custGeom>
            <a:avLst/>
            <a:gdLst>
              <a:gd name="connsiteX0" fmla="*/ 0 w 6315115"/>
              <a:gd name="connsiteY0" fmla="*/ 207680 h 2076804"/>
              <a:gd name="connsiteX1" fmla="*/ 207680 w 6315115"/>
              <a:gd name="connsiteY1" fmla="*/ 0 h 2076804"/>
              <a:gd name="connsiteX2" fmla="*/ 6107435 w 6315115"/>
              <a:gd name="connsiteY2" fmla="*/ 0 h 2076804"/>
              <a:gd name="connsiteX3" fmla="*/ 6315115 w 6315115"/>
              <a:gd name="connsiteY3" fmla="*/ 207680 h 2076804"/>
              <a:gd name="connsiteX4" fmla="*/ 6315115 w 6315115"/>
              <a:gd name="connsiteY4" fmla="*/ 1869124 h 2076804"/>
              <a:gd name="connsiteX5" fmla="*/ 6107435 w 6315115"/>
              <a:gd name="connsiteY5" fmla="*/ 2076804 h 2076804"/>
              <a:gd name="connsiteX6" fmla="*/ 207680 w 6315115"/>
              <a:gd name="connsiteY6" fmla="*/ 2076804 h 2076804"/>
              <a:gd name="connsiteX7" fmla="*/ 0 w 6315115"/>
              <a:gd name="connsiteY7" fmla="*/ 1869124 h 2076804"/>
              <a:gd name="connsiteX8" fmla="*/ 0 w 6315115"/>
              <a:gd name="connsiteY8" fmla="*/ 207680 h 2076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15115" h="2076804">
                <a:moveTo>
                  <a:pt x="0" y="207680"/>
                </a:moveTo>
                <a:cubicBezTo>
                  <a:pt x="0" y="92982"/>
                  <a:pt x="92982" y="0"/>
                  <a:pt x="207680" y="0"/>
                </a:cubicBezTo>
                <a:lnTo>
                  <a:pt x="6107435" y="0"/>
                </a:lnTo>
                <a:cubicBezTo>
                  <a:pt x="6222133" y="0"/>
                  <a:pt x="6315115" y="92982"/>
                  <a:pt x="6315115" y="207680"/>
                </a:cubicBezTo>
                <a:lnTo>
                  <a:pt x="6315115" y="1869124"/>
                </a:lnTo>
                <a:cubicBezTo>
                  <a:pt x="6315115" y="1983822"/>
                  <a:pt x="6222133" y="2076804"/>
                  <a:pt x="6107435" y="2076804"/>
                </a:cubicBezTo>
                <a:lnTo>
                  <a:pt x="207680" y="2076804"/>
                </a:lnTo>
                <a:cubicBezTo>
                  <a:pt x="92982" y="2076804"/>
                  <a:pt x="0" y="1983822"/>
                  <a:pt x="0" y="1869124"/>
                </a:cubicBezTo>
                <a:lnTo>
                  <a:pt x="0" y="207680"/>
                </a:lnTo>
                <a:close/>
              </a:path>
            </a:pathLst>
          </a:custGeom>
          <a:solidFill>
            <a:srgbClr val="651E4E"/>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630995" tIns="76200" rIns="76201" bIns="76200" numCol="1" spcCol="1270" anchor="t" anchorCtr="0">
            <a:noAutofit/>
          </a:bodyPr>
          <a:lstStyle/>
          <a:p>
            <a:pPr marL="0" lvl="0" indent="0" algn="l" defTabSz="889000">
              <a:lnSpc>
                <a:spcPct val="90000"/>
              </a:lnSpc>
              <a:spcBef>
                <a:spcPct val="0"/>
              </a:spcBef>
              <a:spcAft>
                <a:spcPct val="35000"/>
              </a:spcAft>
              <a:buNone/>
            </a:pPr>
            <a:r>
              <a:rPr lang="fr-FR" sz="2000" kern="1200" dirty="0">
                <a:latin typeface="Century Gothic" panose="020B0502020202020204" pitchFamily="34" charset="0"/>
              </a:rPr>
              <a:t>Par téléphone</a:t>
            </a:r>
          </a:p>
          <a:p>
            <a:pPr marL="285750" lvl="1" indent="-285750" algn="l" defTabSz="800100">
              <a:lnSpc>
                <a:spcPct val="90000"/>
              </a:lnSpc>
              <a:spcBef>
                <a:spcPct val="0"/>
              </a:spcBef>
              <a:spcAft>
                <a:spcPct val="15000"/>
              </a:spcAft>
              <a:buFont typeface="Wingdings" panose="05000000000000000000" pitchFamily="2" charset="2"/>
              <a:buChar char=""/>
            </a:pPr>
            <a:r>
              <a:rPr lang="fr-FR" sz="1800" kern="1200" dirty="0">
                <a:latin typeface="Century Gothic" panose="020B0502020202020204" pitchFamily="34" charset="0"/>
              </a:rPr>
              <a:t>Du lundi au vendredi, de 14h à 17h</a:t>
            </a:r>
          </a:p>
          <a:p>
            <a:pPr marL="285750" lvl="1" indent="-285750" algn="l" defTabSz="800100">
              <a:lnSpc>
                <a:spcPct val="90000"/>
              </a:lnSpc>
              <a:spcBef>
                <a:spcPct val="0"/>
              </a:spcBef>
              <a:spcAft>
                <a:spcPct val="15000"/>
              </a:spcAft>
              <a:buFont typeface="Wingdings" panose="05000000000000000000" pitchFamily="2" charset="2"/>
              <a:buChar char=""/>
            </a:pPr>
            <a:r>
              <a:rPr lang="fr-FR" sz="1800" kern="1200" dirty="0">
                <a:latin typeface="Century Gothic" panose="020B0502020202020204" pitchFamily="34" charset="0"/>
              </a:rPr>
              <a:t>Au 01 83 75 26 79</a:t>
            </a:r>
          </a:p>
        </p:txBody>
      </p:sp>
      <p:sp>
        <p:nvSpPr>
          <p:cNvPr id="16" name="Rectangle : coins arrondis 15" descr="Téléphone avec un remplissage uni">
            <a:extLst>
              <a:ext uri="{FF2B5EF4-FFF2-40B4-BE49-F238E27FC236}">
                <a16:creationId xmlns:a16="http://schemas.microsoft.com/office/drawing/2014/main" id="{FB2E5D48-BF04-F20A-9FFC-B89798B6C699}"/>
              </a:ext>
            </a:extLst>
          </p:cNvPr>
          <p:cNvSpPr/>
          <p:nvPr>
            <p:custDataLst>
              <p:tags r:id="rId4"/>
            </p:custDataLst>
          </p:nvPr>
        </p:nvSpPr>
        <p:spPr>
          <a:xfrm>
            <a:off x="810357" y="3455589"/>
            <a:ext cx="1132743" cy="1199691"/>
          </a:xfrm>
          <a:prstGeom prst="roundRect">
            <a:avLst>
              <a:gd name="adj" fmla="val 10000"/>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t="-10000" b="-10000"/>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a:p>
        </p:txBody>
      </p:sp>
      <p:sp>
        <p:nvSpPr>
          <p:cNvPr id="3" name="Espace réservé du texte 5">
            <a:extLst>
              <a:ext uri="{FF2B5EF4-FFF2-40B4-BE49-F238E27FC236}">
                <a16:creationId xmlns:a16="http://schemas.microsoft.com/office/drawing/2014/main" id="{5773AE56-491C-CBB4-9575-48ADEA611BD5}"/>
              </a:ext>
            </a:extLst>
          </p:cNvPr>
          <p:cNvSpPr txBox="1">
            <a:spLocks/>
          </p:cNvSpPr>
          <p:nvPr>
            <p:custDataLst>
              <p:tags r:id="rId5"/>
            </p:custDataLst>
          </p:nvPr>
        </p:nvSpPr>
        <p:spPr>
          <a:xfrm>
            <a:off x="6167559" y="707327"/>
            <a:ext cx="4996830" cy="36349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050" b="1" kern="1200">
                <a:solidFill>
                  <a:schemeClr val="tx2"/>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dirty="0">
                <a:solidFill>
                  <a:schemeClr val="accent1"/>
                </a:solidFill>
              </a:rPr>
              <a:t>Comment nous contacter ?</a:t>
            </a:r>
          </a:p>
          <a:p>
            <a:endParaRPr lang="fr-FR" dirty="0"/>
          </a:p>
        </p:txBody>
      </p:sp>
      <p:sp>
        <p:nvSpPr>
          <p:cNvPr id="9" name="ZoneTexte 8">
            <a:extLst>
              <a:ext uri="{FF2B5EF4-FFF2-40B4-BE49-F238E27FC236}">
                <a16:creationId xmlns:a16="http://schemas.microsoft.com/office/drawing/2014/main" id="{D5CF9409-33BA-5C41-CD69-E2D3F552BD7E}"/>
              </a:ext>
            </a:extLst>
          </p:cNvPr>
          <p:cNvSpPr txBox="1"/>
          <p:nvPr/>
        </p:nvSpPr>
        <p:spPr>
          <a:xfrm>
            <a:off x="7159127" y="2021229"/>
            <a:ext cx="4256134" cy="2862322"/>
          </a:xfrm>
          <a:prstGeom prst="rect">
            <a:avLst/>
          </a:prstGeom>
          <a:noFill/>
        </p:spPr>
        <p:txBody>
          <a:bodyPr wrap="square" lIns="91440" tIns="45720" rIns="91440" bIns="45720" rtlCol="0" anchor="t">
            <a:spAutoFit/>
          </a:bodyPr>
          <a:lstStyle/>
          <a:p>
            <a:pPr algn="just"/>
            <a:r>
              <a:rPr lang="fr-FR" sz="1200" b="1" dirty="0">
                <a:latin typeface="Century Gothic"/>
              </a:rPr>
              <a:t>Le service affiliation ne répond pas aux questions liées à la déclaration de taxe, une demande d’aide ou d’agrément de crédit d’impôt. </a:t>
            </a:r>
          </a:p>
          <a:p>
            <a:pPr algn="just"/>
            <a:endParaRPr lang="fr-FR" sz="1200" b="1" dirty="0">
              <a:latin typeface="Century Gothic" panose="020B0502020202020204" pitchFamily="34" charset="0"/>
            </a:endParaRPr>
          </a:p>
          <a:p>
            <a:pPr algn="just"/>
            <a:r>
              <a:rPr lang="fr-FR" sz="1200" dirty="0">
                <a:latin typeface="Century Gothic" panose="020B0502020202020204" pitchFamily="34" charset="0"/>
              </a:rPr>
              <a:t>Pour joindre les services concernés, vous pouvez contacter chaque service via la messagerie de votre espace professionnel ou par mail aux adresses suivantes :</a:t>
            </a:r>
          </a:p>
          <a:p>
            <a:pPr marL="171450" indent="-171450" algn="just">
              <a:buFont typeface="Wingdings" panose="05000000000000000000" pitchFamily="2" charset="2"/>
              <a:buChar char=""/>
            </a:pPr>
            <a:r>
              <a:rPr lang="fr-FR" sz="1200" b="1" dirty="0">
                <a:solidFill>
                  <a:schemeClr val="accent2"/>
                </a:solidFill>
                <a:latin typeface="Century Gothic" panose="020B0502020202020204" pitchFamily="34" charset="0"/>
                <a:hlinkClick r:id="rId12">
                  <a:extLst>
                    <a:ext uri="{A12FA001-AC4F-418D-AE19-62706E023703}">
                      <ahyp:hlinkClr xmlns:ahyp="http://schemas.microsoft.com/office/drawing/2018/hyperlinkcolor" val="tx"/>
                    </a:ext>
                  </a:extLst>
                </a:hlinkClick>
              </a:rPr>
              <a:t>taxe@cnm.fr</a:t>
            </a:r>
            <a:endParaRPr lang="fr-FR" sz="1200" b="1" dirty="0">
              <a:solidFill>
                <a:schemeClr val="accent2"/>
              </a:solidFill>
              <a:latin typeface="Century Gothic" panose="020B0502020202020204" pitchFamily="34" charset="0"/>
            </a:endParaRPr>
          </a:p>
          <a:p>
            <a:pPr marL="171450" indent="-171450" algn="just">
              <a:buFont typeface="Wingdings" panose="05000000000000000000" pitchFamily="2" charset="2"/>
              <a:buChar char=""/>
            </a:pPr>
            <a:r>
              <a:rPr lang="fr-FR" sz="1200" b="1" dirty="0">
                <a:solidFill>
                  <a:schemeClr val="accent2"/>
                </a:solidFill>
                <a:latin typeface="Century Gothic" panose="020B0502020202020204" pitchFamily="34" charset="0"/>
                <a:hlinkClick r:id="rId13">
                  <a:extLst>
                    <a:ext uri="{A12FA001-AC4F-418D-AE19-62706E023703}">
                      <ahyp:hlinkClr xmlns:ahyp="http://schemas.microsoft.com/office/drawing/2018/hyperlinkcolor" val="tx"/>
                    </a:ext>
                  </a:extLst>
                </a:hlinkClick>
              </a:rPr>
              <a:t>aides@cnm.fr</a:t>
            </a:r>
            <a:r>
              <a:rPr lang="fr-FR" sz="1200" b="1" dirty="0">
                <a:solidFill>
                  <a:schemeClr val="accent2"/>
                </a:solidFill>
                <a:latin typeface="Century Gothic" panose="020B0502020202020204" pitchFamily="34" charset="0"/>
              </a:rPr>
              <a:t> </a:t>
            </a:r>
          </a:p>
          <a:p>
            <a:pPr marL="171450" indent="-171450" algn="just">
              <a:buFont typeface="Wingdings" panose="05000000000000000000" pitchFamily="2" charset="2"/>
              <a:buChar char=""/>
            </a:pPr>
            <a:r>
              <a:rPr lang="fr-FR" sz="1200" dirty="0">
                <a:latin typeface="Century Gothic" panose="020B0502020202020204" pitchFamily="34" charset="0"/>
              </a:rPr>
              <a:t>crédit d’impôt à la production phonographique </a:t>
            </a:r>
            <a:r>
              <a:rPr lang="fr-FR" sz="1200" b="1" dirty="0">
                <a:solidFill>
                  <a:schemeClr val="accent2"/>
                </a:solidFill>
                <a:latin typeface="Century Gothic" panose="020B0502020202020204" pitchFamily="34" charset="0"/>
                <a:hlinkClick r:id="rId14">
                  <a:extLst>
                    <a:ext uri="{A12FA001-AC4F-418D-AE19-62706E023703}">
                      <ahyp:hlinkClr xmlns:ahyp="http://schemas.microsoft.com/office/drawing/2018/hyperlinkcolor" val="tx"/>
                    </a:ext>
                  </a:extLst>
                </a:hlinkClick>
              </a:rPr>
              <a:t>cipp@cnm.fr</a:t>
            </a:r>
            <a:endParaRPr lang="fr-FR" sz="1200" b="1" dirty="0">
              <a:solidFill>
                <a:schemeClr val="accent2"/>
              </a:solidFill>
              <a:latin typeface="Century Gothic" panose="020B0502020202020204" pitchFamily="34" charset="0"/>
            </a:endParaRPr>
          </a:p>
          <a:p>
            <a:pPr marL="171450" indent="-171450" algn="just">
              <a:buFont typeface="Wingdings" panose="05000000000000000000" pitchFamily="2" charset="2"/>
              <a:buChar char=""/>
            </a:pPr>
            <a:r>
              <a:rPr lang="fr-FR" sz="1200" dirty="0">
                <a:latin typeface="Century Gothic" panose="020B0502020202020204" pitchFamily="34" charset="0"/>
              </a:rPr>
              <a:t>crédit d’impôt au spectacle vivant </a:t>
            </a:r>
            <a:r>
              <a:rPr lang="fr-FR" sz="1200" b="1" dirty="0">
                <a:solidFill>
                  <a:schemeClr val="accent2"/>
                </a:solidFill>
                <a:latin typeface="Century Gothic" panose="020B0502020202020204" pitchFamily="34" charset="0"/>
                <a:hlinkClick r:id="rId15">
                  <a:extLst>
                    <a:ext uri="{A12FA001-AC4F-418D-AE19-62706E023703}">
                      <ahyp:hlinkClr xmlns:ahyp="http://schemas.microsoft.com/office/drawing/2018/hyperlinkcolor" val="tx"/>
                    </a:ext>
                  </a:extLst>
                </a:hlinkClick>
              </a:rPr>
              <a:t>cisv@cnm.fr</a:t>
            </a:r>
            <a:endParaRPr lang="fr-FR" sz="1200" b="1" dirty="0">
              <a:solidFill>
                <a:schemeClr val="accent2"/>
              </a:solidFill>
              <a:latin typeface="Century Gothic" panose="020B0502020202020204" pitchFamily="34" charset="0"/>
            </a:endParaRPr>
          </a:p>
          <a:p>
            <a:pPr marL="171450" indent="-171450" algn="just">
              <a:buFont typeface="Wingdings" panose="05000000000000000000" pitchFamily="2" charset="2"/>
              <a:buChar char=""/>
            </a:pPr>
            <a:r>
              <a:rPr lang="fr-FR" sz="1200" dirty="0">
                <a:latin typeface="Century Gothic" panose="020B0502020202020204" pitchFamily="34" charset="0"/>
              </a:rPr>
              <a:t>crédit d’impôt en faveur de l’édition d’œuvres musicales </a:t>
            </a:r>
            <a:r>
              <a:rPr lang="fr-FR" sz="1200" b="1" dirty="0">
                <a:solidFill>
                  <a:schemeClr val="accent2"/>
                </a:solidFill>
                <a:latin typeface="Century Gothic" panose="020B0502020202020204" pitchFamily="34" charset="0"/>
                <a:hlinkClick r:id="rId16">
                  <a:extLst>
                    <a:ext uri="{A12FA001-AC4F-418D-AE19-62706E023703}">
                      <ahyp:hlinkClr xmlns:ahyp="http://schemas.microsoft.com/office/drawing/2018/hyperlinkcolor" val="tx"/>
                    </a:ext>
                  </a:extLst>
                </a:hlinkClick>
              </a:rPr>
              <a:t>ciem@cnm.fr</a:t>
            </a:r>
            <a:r>
              <a:rPr lang="fr-FR" sz="1200" b="1" dirty="0">
                <a:solidFill>
                  <a:schemeClr val="accent2"/>
                </a:solidFill>
                <a:latin typeface="Century Gothic" panose="020B0502020202020204" pitchFamily="34" charset="0"/>
              </a:rPr>
              <a:t> </a:t>
            </a:r>
          </a:p>
        </p:txBody>
      </p:sp>
      <p:sp>
        <p:nvSpPr>
          <p:cNvPr id="11" name="Espace réservé du texte 1">
            <a:extLst>
              <a:ext uri="{FF2B5EF4-FFF2-40B4-BE49-F238E27FC236}">
                <a16:creationId xmlns:a16="http://schemas.microsoft.com/office/drawing/2014/main" id="{493D29BB-9A24-B96E-0680-FAFAB5FB2BC6}"/>
              </a:ext>
            </a:extLst>
          </p:cNvPr>
          <p:cNvSpPr txBox="1">
            <a:spLocks/>
          </p:cNvSpPr>
          <p:nvPr>
            <p:custDataLst>
              <p:tags r:id="rId6"/>
            </p:custDataLst>
          </p:nvPr>
        </p:nvSpPr>
        <p:spPr>
          <a:xfrm>
            <a:off x="569016" y="1175264"/>
            <a:ext cx="1988396" cy="50736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1600" dirty="0"/>
              <a:t>Nous contacter</a:t>
            </a:r>
            <a:endParaRPr lang="fr-FR" dirty="0"/>
          </a:p>
        </p:txBody>
      </p:sp>
      <p:sp>
        <p:nvSpPr>
          <p:cNvPr id="4" name="Rectangle 3">
            <a:extLst>
              <a:ext uri="{FF2B5EF4-FFF2-40B4-BE49-F238E27FC236}">
                <a16:creationId xmlns:a16="http://schemas.microsoft.com/office/drawing/2014/main" id="{E30649BE-41BB-6751-B3B5-95EB0EC136D8}"/>
              </a:ext>
            </a:extLst>
          </p:cNvPr>
          <p:cNvSpPr/>
          <p:nvPr/>
        </p:nvSpPr>
        <p:spPr>
          <a:xfrm>
            <a:off x="9538606" y="6164035"/>
            <a:ext cx="2041071" cy="44903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26944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031513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1"/>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3"/>
</p:tagLst>
</file>

<file path=ppt/tags/tag6.xml><?xml version="1.0" encoding="utf-8"?>
<p:tagLst xmlns:a="http://schemas.openxmlformats.org/drawingml/2006/main" xmlns:r="http://schemas.openxmlformats.org/officeDocument/2006/relationships" xmlns:p="http://schemas.openxmlformats.org/presentationml/2006/main">
  <p:tag name="NUM" val="2"/>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1"/>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4"/>
</p:tagLst>
</file>

<file path=ppt/tags/tag12.xml><?xml version="1.0" encoding="utf-8"?>
<p:tagLst xmlns:a="http://schemas.openxmlformats.org/drawingml/2006/main" xmlns:r="http://schemas.openxmlformats.org/officeDocument/2006/relationships" xmlns:p="http://schemas.openxmlformats.org/presentationml/2006/main">
  <p:tag name="NUM" val="5"/>
</p:tagLst>
</file>

<file path=ppt/tags/tag13.xml><?xml version="1.0" encoding="utf-8"?>
<p:tagLst xmlns:a="http://schemas.openxmlformats.org/drawingml/2006/main" xmlns:r="http://schemas.openxmlformats.org/officeDocument/2006/relationships" xmlns:p="http://schemas.openxmlformats.org/presentationml/2006/main">
  <p:tag name="NUM" val="6"/>
</p:tagLst>
</file>

<file path=ppt/tags/tag14.xml><?xml version="1.0" encoding="utf-8"?>
<p:tagLst xmlns:a="http://schemas.openxmlformats.org/drawingml/2006/main" xmlns:r="http://schemas.openxmlformats.org/officeDocument/2006/relationships" xmlns:p="http://schemas.openxmlformats.org/presentationml/2006/main">
  <p:tag name="NUM" val="7"/>
</p:tagLst>
</file>

<file path=ppt/tags/tag15.xml><?xml version="1.0" encoding="utf-8"?>
<p:tagLst xmlns:a="http://schemas.openxmlformats.org/drawingml/2006/main" xmlns:r="http://schemas.openxmlformats.org/officeDocument/2006/relationships" xmlns:p="http://schemas.openxmlformats.org/presentationml/2006/main">
  <p:tag name="NUM" val="8"/>
</p:tagLst>
</file>

<file path=ppt/tags/tag16.xml><?xml version="1.0" encoding="utf-8"?>
<p:tagLst xmlns:a="http://schemas.openxmlformats.org/drawingml/2006/main" xmlns:r="http://schemas.openxmlformats.org/officeDocument/2006/relationships" xmlns:p="http://schemas.openxmlformats.org/presentationml/2006/main">
  <p:tag name="NUM" val="9"/>
</p:tagLst>
</file>

<file path=ppt/tags/tag17.xml><?xml version="1.0" encoding="utf-8"?>
<p:tagLst xmlns:a="http://schemas.openxmlformats.org/drawingml/2006/main" xmlns:r="http://schemas.openxmlformats.org/officeDocument/2006/relationships" xmlns:p="http://schemas.openxmlformats.org/presentationml/2006/main">
  <p:tag name="NUM" val="1"/>
</p:tagLst>
</file>

<file path=ppt/tags/tag18.xml><?xml version="1.0" encoding="utf-8"?>
<p:tagLst xmlns:a="http://schemas.openxmlformats.org/drawingml/2006/main" xmlns:r="http://schemas.openxmlformats.org/officeDocument/2006/relationships" xmlns:p="http://schemas.openxmlformats.org/presentationml/2006/main">
  <p:tag name="NUM" val="2"/>
</p:tagLst>
</file>

<file path=ppt/tags/tag19.xml><?xml version="1.0" encoding="utf-8"?>
<p:tagLst xmlns:a="http://schemas.openxmlformats.org/drawingml/2006/main" xmlns:r="http://schemas.openxmlformats.org/officeDocument/2006/relationships" xmlns:p="http://schemas.openxmlformats.org/presentationml/2006/main">
  <p:tag name="NUM" val="3"/>
</p:tagLst>
</file>

<file path=ppt/tags/tag20.xml><?xml version="1.0" encoding="utf-8"?>
<p:tagLst xmlns:a="http://schemas.openxmlformats.org/drawingml/2006/main" xmlns:r="http://schemas.openxmlformats.org/officeDocument/2006/relationships" xmlns:p="http://schemas.openxmlformats.org/presentationml/2006/main">
  <p:tag name="NUM" val="1"/>
</p:tagLst>
</file>

<file path=ppt/tags/tag21.xml><?xml version="1.0" encoding="utf-8"?>
<p:tagLst xmlns:a="http://schemas.openxmlformats.org/drawingml/2006/main" xmlns:r="http://schemas.openxmlformats.org/officeDocument/2006/relationships" xmlns:p="http://schemas.openxmlformats.org/presentationml/2006/main">
  <p:tag name="NUM" val="2"/>
</p:tagLst>
</file>

<file path=ppt/tags/tag22.xml><?xml version="1.0" encoding="utf-8"?>
<p:tagLst xmlns:a="http://schemas.openxmlformats.org/drawingml/2006/main" xmlns:r="http://schemas.openxmlformats.org/officeDocument/2006/relationships" xmlns:p="http://schemas.openxmlformats.org/presentationml/2006/main">
  <p:tag name="NUM" val="3"/>
</p:tagLst>
</file>

<file path=ppt/tags/tag23.xml><?xml version="1.0" encoding="utf-8"?>
<p:tagLst xmlns:a="http://schemas.openxmlformats.org/drawingml/2006/main" xmlns:r="http://schemas.openxmlformats.org/officeDocument/2006/relationships" xmlns:p="http://schemas.openxmlformats.org/presentationml/2006/main">
  <p:tag name="NUM" val="4"/>
</p:tagLst>
</file>

<file path=ppt/tags/tag24.xml><?xml version="1.0" encoding="utf-8"?>
<p:tagLst xmlns:a="http://schemas.openxmlformats.org/drawingml/2006/main" xmlns:r="http://schemas.openxmlformats.org/officeDocument/2006/relationships" xmlns:p="http://schemas.openxmlformats.org/presentationml/2006/main">
  <p:tag name="NUM" val="6"/>
</p:tagLst>
</file>

<file path=ppt/tags/tag25.xml><?xml version="1.0" encoding="utf-8"?>
<p:tagLst xmlns:a="http://schemas.openxmlformats.org/drawingml/2006/main" xmlns:r="http://schemas.openxmlformats.org/officeDocument/2006/relationships" xmlns:p="http://schemas.openxmlformats.org/presentationml/2006/main">
  <p:tag name="NUM" val="7"/>
</p:tagLst>
</file>

<file path=ppt/tags/tag26.xml><?xml version="1.0" encoding="utf-8"?>
<p:tagLst xmlns:a="http://schemas.openxmlformats.org/drawingml/2006/main" xmlns:r="http://schemas.openxmlformats.org/officeDocument/2006/relationships" xmlns:p="http://schemas.openxmlformats.org/presentationml/2006/main">
  <p:tag name="NUM" val="1"/>
</p:tagLst>
</file>

<file path=ppt/tags/tag27.xml><?xml version="1.0" encoding="utf-8"?>
<p:tagLst xmlns:a="http://schemas.openxmlformats.org/drawingml/2006/main" xmlns:r="http://schemas.openxmlformats.org/officeDocument/2006/relationships" xmlns:p="http://schemas.openxmlformats.org/presentationml/2006/main">
  <p:tag name="NUM" val="2"/>
</p:tagLst>
</file>

<file path=ppt/tags/tag28.xml><?xml version="1.0" encoding="utf-8"?>
<p:tagLst xmlns:a="http://schemas.openxmlformats.org/drawingml/2006/main" xmlns:r="http://schemas.openxmlformats.org/officeDocument/2006/relationships" xmlns:p="http://schemas.openxmlformats.org/presentationml/2006/main">
  <p:tag name="NUM" val="3"/>
</p:tagLst>
</file>

<file path=ppt/tags/tag29.xml><?xml version="1.0" encoding="utf-8"?>
<p:tagLst xmlns:a="http://schemas.openxmlformats.org/drawingml/2006/main" xmlns:r="http://schemas.openxmlformats.org/officeDocument/2006/relationships" xmlns:p="http://schemas.openxmlformats.org/presentationml/2006/main">
  <p:tag name="NUM" val="4"/>
</p:tagLst>
</file>

<file path=ppt/tags/tag30.xml><?xml version="1.0" encoding="utf-8"?>
<p:tagLst xmlns:a="http://schemas.openxmlformats.org/drawingml/2006/main" xmlns:r="http://schemas.openxmlformats.org/officeDocument/2006/relationships" xmlns:p="http://schemas.openxmlformats.org/presentationml/2006/main">
  <p:tag name="NUM" val="5"/>
</p:tagLst>
</file>

<file path=ppt/tags/tag31.xml><?xml version="1.0" encoding="utf-8"?>
<p:tagLst xmlns:a="http://schemas.openxmlformats.org/drawingml/2006/main" xmlns:r="http://schemas.openxmlformats.org/officeDocument/2006/relationships" xmlns:p="http://schemas.openxmlformats.org/presentationml/2006/main">
  <p:tag name="NUM" val="6"/>
</p:tagLst>
</file>

<file path=ppt/tags/tag32.xml><?xml version="1.0" encoding="utf-8"?>
<p:tagLst xmlns:a="http://schemas.openxmlformats.org/drawingml/2006/main" xmlns:r="http://schemas.openxmlformats.org/officeDocument/2006/relationships" xmlns:p="http://schemas.openxmlformats.org/presentationml/2006/main">
  <p:tag name="NUM" val="7"/>
</p:tagLst>
</file>

<file path=ppt/tags/tag33.xml><?xml version="1.0" encoding="utf-8"?>
<p:tagLst xmlns:a="http://schemas.openxmlformats.org/drawingml/2006/main" xmlns:r="http://schemas.openxmlformats.org/officeDocument/2006/relationships" xmlns:p="http://schemas.openxmlformats.org/presentationml/2006/main">
  <p:tag name="NUM" val="1"/>
</p:tagLst>
</file>

<file path=ppt/tags/tag34.xml><?xml version="1.0" encoding="utf-8"?>
<p:tagLst xmlns:a="http://schemas.openxmlformats.org/drawingml/2006/main" xmlns:r="http://schemas.openxmlformats.org/officeDocument/2006/relationships" xmlns:p="http://schemas.openxmlformats.org/presentationml/2006/main">
  <p:tag name="NUM" val="2"/>
</p:tagLst>
</file>

<file path=ppt/tags/tag35.xml><?xml version="1.0" encoding="utf-8"?>
<p:tagLst xmlns:a="http://schemas.openxmlformats.org/drawingml/2006/main" xmlns:r="http://schemas.openxmlformats.org/officeDocument/2006/relationships" xmlns:p="http://schemas.openxmlformats.org/presentationml/2006/main">
  <p:tag name="NUM" val="3"/>
</p:tagLst>
</file>

<file path=ppt/tags/tag36.xml><?xml version="1.0" encoding="utf-8"?>
<p:tagLst xmlns:a="http://schemas.openxmlformats.org/drawingml/2006/main" xmlns:r="http://schemas.openxmlformats.org/officeDocument/2006/relationships" xmlns:p="http://schemas.openxmlformats.org/presentationml/2006/main">
  <p:tag name="NUM" val="4"/>
</p:tagLst>
</file>

<file path=ppt/tags/tag37.xml><?xml version="1.0" encoding="utf-8"?>
<p:tagLst xmlns:a="http://schemas.openxmlformats.org/drawingml/2006/main" xmlns:r="http://schemas.openxmlformats.org/officeDocument/2006/relationships" xmlns:p="http://schemas.openxmlformats.org/presentationml/2006/main">
  <p:tag name="NUM" val="6"/>
</p:tagLst>
</file>

<file path=ppt/tags/tag38.xml><?xml version="1.0" encoding="utf-8"?>
<p:tagLst xmlns:a="http://schemas.openxmlformats.org/drawingml/2006/main" xmlns:r="http://schemas.openxmlformats.org/officeDocument/2006/relationships" xmlns:p="http://schemas.openxmlformats.org/presentationml/2006/main">
  <p:tag name="NUM" val="1"/>
</p:tagLst>
</file>

<file path=ppt/tags/tag39.xml><?xml version="1.0" encoding="utf-8"?>
<p:tagLst xmlns:a="http://schemas.openxmlformats.org/drawingml/2006/main" xmlns:r="http://schemas.openxmlformats.org/officeDocument/2006/relationships" xmlns:p="http://schemas.openxmlformats.org/presentationml/2006/main">
  <p:tag name="NUM" val="2"/>
</p:tagLst>
</file>

<file path=ppt/tags/tag40.xml><?xml version="1.0" encoding="utf-8"?>
<p:tagLst xmlns:a="http://schemas.openxmlformats.org/drawingml/2006/main" xmlns:r="http://schemas.openxmlformats.org/officeDocument/2006/relationships" xmlns:p="http://schemas.openxmlformats.org/presentationml/2006/main">
  <p:tag name="NUM" val="3"/>
</p:tagLst>
</file>

<file path=ppt/tags/tag41.xml><?xml version="1.0" encoding="utf-8"?>
<p:tagLst xmlns:a="http://schemas.openxmlformats.org/drawingml/2006/main" xmlns:r="http://schemas.openxmlformats.org/officeDocument/2006/relationships" xmlns:p="http://schemas.openxmlformats.org/presentationml/2006/main">
  <p:tag name="NUM" val="4"/>
</p:tagLst>
</file>

<file path=ppt/tags/tag42.xml><?xml version="1.0" encoding="utf-8"?>
<p:tagLst xmlns:a="http://schemas.openxmlformats.org/drawingml/2006/main" xmlns:r="http://schemas.openxmlformats.org/officeDocument/2006/relationships" xmlns:p="http://schemas.openxmlformats.org/presentationml/2006/main">
  <p:tag name="NUM" val="7"/>
</p:tagLst>
</file>

<file path=ppt/tags/tag43.xml><?xml version="1.0" encoding="utf-8"?>
<p:tagLst xmlns:a="http://schemas.openxmlformats.org/drawingml/2006/main" xmlns:r="http://schemas.openxmlformats.org/officeDocument/2006/relationships" xmlns:p="http://schemas.openxmlformats.org/presentationml/2006/main">
  <p:tag name="NUM" val="1"/>
</p:tagLst>
</file>

<file path=ppt/tags/tag44.xml><?xml version="1.0" encoding="utf-8"?>
<p:tagLst xmlns:a="http://schemas.openxmlformats.org/drawingml/2006/main" xmlns:r="http://schemas.openxmlformats.org/officeDocument/2006/relationships" xmlns:p="http://schemas.openxmlformats.org/presentationml/2006/main">
  <p:tag name="NUM" val="2"/>
</p:tagLst>
</file>

<file path=ppt/tags/tag45.xml><?xml version="1.0" encoding="utf-8"?>
<p:tagLst xmlns:a="http://schemas.openxmlformats.org/drawingml/2006/main" xmlns:r="http://schemas.openxmlformats.org/officeDocument/2006/relationships" xmlns:p="http://schemas.openxmlformats.org/presentationml/2006/main">
  <p:tag name="NUM" val="3"/>
</p:tagLst>
</file>

<file path=ppt/tags/tag46.xml><?xml version="1.0" encoding="utf-8"?>
<p:tagLst xmlns:a="http://schemas.openxmlformats.org/drawingml/2006/main" xmlns:r="http://schemas.openxmlformats.org/officeDocument/2006/relationships" xmlns:p="http://schemas.openxmlformats.org/presentationml/2006/main">
  <p:tag name="NUM" val="4"/>
</p:tagLst>
</file>

<file path=ppt/tags/tag47.xml><?xml version="1.0" encoding="utf-8"?>
<p:tagLst xmlns:a="http://schemas.openxmlformats.org/drawingml/2006/main" xmlns:r="http://schemas.openxmlformats.org/officeDocument/2006/relationships" xmlns:p="http://schemas.openxmlformats.org/presentationml/2006/main">
  <p:tag name="NUM" val="6"/>
</p:tagLst>
</file>

<file path=ppt/tags/tag48.xml><?xml version="1.0" encoding="utf-8"?>
<p:tagLst xmlns:a="http://schemas.openxmlformats.org/drawingml/2006/main" xmlns:r="http://schemas.openxmlformats.org/officeDocument/2006/relationships" xmlns:p="http://schemas.openxmlformats.org/presentationml/2006/main">
  <p:tag name="NUM" val="7"/>
</p:tagLst>
</file>

<file path=ppt/tags/tag49.xml><?xml version="1.0" encoding="utf-8"?>
<p:tagLst xmlns:a="http://schemas.openxmlformats.org/drawingml/2006/main" xmlns:r="http://schemas.openxmlformats.org/officeDocument/2006/relationships" xmlns:p="http://schemas.openxmlformats.org/presentationml/2006/main">
  <p:tag name="NUM" val="8"/>
</p:tagLst>
</file>

<file path=ppt/tags/tag50.xml><?xml version="1.0" encoding="utf-8"?>
<p:tagLst xmlns:a="http://schemas.openxmlformats.org/drawingml/2006/main" xmlns:r="http://schemas.openxmlformats.org/officeDocument/2006/relationships" xmlns:p="http://schemas.openxmlformats.org/presentationml/2006/main">
  <p:tag name="NUM" val="9"/>
</p:tagLst>
</file>

<file path=ppt/tags/tag51.xml><?xml version="1.0" encoding="utf-8"?>
<p:tagLst xmlns:a="http://schemas.openxmlformats.org/drawingml/2006/main" xmlns:r="http://schemas.openxmlformats.org/officeDocument/2006/relationships" xmlns:p="http://schemas.openxmlformats.org/presentationml/2006/main">
  <p:tag name="NUM" val="10"/>
</p:tagLst>
</file>

<file path=ppt/tags/tag52.xml><?xml version="1.0" encoding="utf-8"?>
<p:tagLst xmlns:a="http://schemas.openxmlformats.org/drawingml/2006/main" xmlns:r="http://schemas.openxmlformats.org/officeDocument/2006/relationships" xmlns:p="http://schemas.openxmlformats.org/presentationml/2006/main">
  <p:tag name="NUM" val="11"/>
</p:tagLst>
</file>

<file path=ppt/tags/tag53.xml><?xml version="1.0" encoding="utf-8"?>
<p:tagLst xmlns:a="http://schemas.openxmlformats.org/drawingml/2006/main" xmlns:r="http://schemas.openxmlformats.org/officeDocument/2006/relationships" xmlns:p="http://schemas.openxmlformats.org/presentationml/2006/main">
  <p:tag name="NUM" val="12"/>
</p:tagLst>
</file>

<file path=ppt/tags/tag54.xml><?xml version="1.0" encoding="utf-8"?>
<p:tagLst xmlns:a="http://schemas.openxmlformats.org/drawingml/2006/main" xmlns:r="http://schemas.openxmlformats.org/officeDocument/2006/relationships" xmlns:p="http://schemas.openxmlformats.org/presentationml/2006/main">
  <p:tag name="NUM" val="13"/>
</p:tagLst>
</file>

<file path=ppt/tags/tag55.xml><?xml version="1.0" encoding="utf-8"?>
<p:tagLst xmlns:a="http://schemas.openxmlformats.org/drawingml/2006/main" xmlns:r="http://schemas.openxmlformats.org/officeDocument/2006/relationships" xmlns:p="http://schemas.openxmlformats.org/presentationml/2006/main">
  <p:tag name="NUM" val="1"/>
</p:tagLst>
</file>

<file path=ppt/tags/tag56.xml><?xml version="1.0" encoding="utf-8"?>
<p:tagLst xmlns:a="http://schemas.openxmlformats.org/drawingml/2006/main" xmlns:r="http://schemas.openxmlformats.org/officeDocument/2006/relationships" xmlns:p="http://schemas.openxmlformats.org/presentationml/2006/main">
  <p:tag name="NUM" val="2"/>
</p:tagLst>
</file>

<file path=ppt/tags/tag57.xml><?xml version="1.0" encoding="utf-8"?>
<p:tagLst xmlns:a="http://schemas.openxmlformats.org/drawingml/2006/main" xmlns:r="http://schemas.openxmlformats.org/officeDocument/2006/relationships" xmlns:p="http://schemas.openxmlformats.org/presentationml/2006/main">
  <p:tag name="NUM" val="3"/>
</p:tagLst>
</file>

<file path=ppt/tags/tag58.xml><?xml version="1.0" encoding="utf-8"?>
<p:tagLst xmlns:a="http://schemas.openxmlformats.org/drawingml/2006/main" xmlns:r="http://schemas.openxmlformats.org/officeDocument/2006/relationships" xmlns:p="http://schemas.openxmlformats.org/presentationml/2006/main">
  <p:tag name="NUM" val="4"/>
</p:tagLst>
</file>

<file path=ppt/tags/tag59.xml><?xml version="1.0" encoding="utf-8"?>
<p:tagLst xmlns:a="http://schemas.openxmlformats.org/drawingml/2006/main" xmlns:r="http://schemas.openxmlformats.org/officeDocument/2006/relationships" xmlns:p="http://schemas.openxmlformats.org/presentationml/2006/main">
  <p:tag name="NUM" val="5"/>
</p:tagLst>
</file>

<file path=ppt/tags/tag60.xml><?xml version="1.0" encoding="utf-8"?>
<p:tagLst xmlns:a="http://schemas.openxmlformats.org/drawingml/2006/main" xmlns:r="http://schemas.openxmlformats.org/officeDocument/2006/relationships" xmlns:p="http://schemas.openxmlformats.org/presentationml/2006/main">
  <p:tag name="NUM" val="6"/>
</p:tagLst>
</file>

<file path=ppt/tags/tag61.xml><?xml version="1.0" encoding="utf-8"?>
<p:tagLst xmlns:a="http://schemas.openxmlformats.org/drawingml/2006/main" xmlns:r="http://schemas.openxmlformats.org/officeDocument/2006/relationships" xmlns:p="http://schemas.openxmlformats.org/presentationml/2006/main">
  <p:tag name="NUM" val="7"/>
</p:tagLst>
</file>

<file path=ppt/tags/tag62.xml><?xml version="1.0" encoding="utf-8"?>
<p:tagLst xmlns:a="http://schemas.openxmlformats.org/drawingml/2006/main" xmlns:r="http://schemas.openxmlformats.org/officeDocument/2006/relationships" xmlns:p="http://schemas.openxmlformats.org/presentationml/2006/main">
  <p:tag name="NUM" val="8"/>
</p:tagLst>
</file>

<file path=ppt/tags/tag63.xml><?xml version="1.0" encoding="utf-8"?>
<p:tagLst xmlns:a="http://schemas.openxmlformats.org/drawingml/2006/main" xmlns:r="http://schemas.openxmlformats.org/officeDocument/2006/relationships" xmlns:p="http://schemas.openxmlformats.org/presentationml/2006/main">
  <p:tag name="NUM" val="9"/>
</p:tagLst>
</file>

<file path=ppt/tags/tag64.xml><?xml version="1.0" encoding="utf-8"?>
<p:tagLst xmlns:a="http://schemas.openxmlformats.org/drawingml/2006/main" xmlns:r="http://schemas.openxmlformats.org/officeDocument/2006/relationships" xmlns:p="http://schemas.openxmlformats.org/presentationml/2006/main">
  <p:tag name="NUM" val="10"/>
</p:tagLst>
</file>

<file path=ppt/tags/tag65.xml><?xml version="1.0" encoding="utf-8"?>
<p:tagLst xmlns:a="http://schemas.openxmlformats.org/drawingml/2006/main" xmlns:r="http://schemas.openxmlformats.org/officeDocument/2006/relationships" xmlns:p="http://schemas.openxmlformats.org/presentationml/2006/main">
  <p:tag name="NUM" val="11"/>
</p:tagLst>
</file>

<file path=ppt/tags/tag66.xml><?xml version="1.0" encoding="utf-8"?>
<p:tagLst xmlns:a="http://schemas.openxmlformats.org/drawingml/2006/main" xmlns:r="http://schemas.openxmlformats.org/officeDocument/2006/relationships" xmlns:p="http://schemas.openxmlformats.org/presentationml/2006/main">
  <p:tag name="NUM" val="12"/>
</p:tagLst>
</file>

<file path=ppt/tags/tag67.xml><?xml version="1.0" encoding="utf-8"?>
<p:tagLst xmlns:a="http://schemas.openxmlformats.org/drawingml/2006/main" xmlns:r="http://schemas.openxmlformats.org/officeDocument/2006/relationships" xmlns:p="http://schemas.openxmlformats.org/presentationml/2006/main">
  <p:tag name="NUM" val="13"/>
</p:tagLst>
</file>

<file path=ppt/tags/tag68.xml><?xml version="1.0" encoding="utf-8"?>
<p:tagLst xmlns:a="http://schemas.openxmlformats.org/drawingml/2006/main" xmlns:r="http://schemas.openxmlformats.org/officeDocument/2006/relationships" xmlns:p="http://schemas.openxmlformats.org/presentationml/2006/main">
  <p:tag name="NUM" val="14"/>
</p:tagLst>
</file>

<file path=ppt/tags/tag69.xml><?xml version="1.0" encoding="utf-8"?>
<p:tagLst xmlns:a="http://schemas.openxmlformats.org/drawingml/2006/main" xmlns:r="http://schemas.openxmlformats.org/officeDocument/2006/relationships" xmlns:p="http://schemas.openxmlformats.org/presentationml/2006/main">
  <p:tag name="NUM" val="15"/>
</p:tagLst>
</file>

<file path=ppt/tags/tag70.xml><?xml version="1.0" encoding="utf-8"?>
<p:tagLst xmlns:a="http://schemas.openxmlformats.org/drawingml/2006/main" xmlns:r="http://schemas.openxmlformats.org/officeDocument/2006/relationships" xmlns:p="http://schemas.openxmlformats.org/presentationml/2006/main">
  <p:tag name="NUM" val="16"/>
</p:tagLst>
</file>

<file path=ppt/tags/tag71.xml><?xml version="1.0" encoding="utf-8"?>
<p:tagLst xmlns:a="http://schemas.openxmlformats.org/drawingml/2006/main" xmlns:r="http://schemas.openxmlformats.org/officeDocument/2006/relationships" xmlns:p="http://schemas.openxmlformats.org/presentationml/2006/main">
  <p:tag name="NUM" val="1"/>
</p:tagLst>
</file>

<file path=ppt/tags/tag72.xml><?xml version="1.0" encoding="utf-8"?>
<p:tagLst xmlns:a="http://schemas.openxmlformats.org/drawingml/2006/main" xmlns:r="http://schemas.openxmlformats.org/officeDocument/2006/relationships" xmlns:p="http://schemas.openxmlformats.org/presentationml/2006/main">
  <p:tag name="NUM" val="2"/>
</p:tagLst>
</file>

<file path=ppt/tags/tag73.xml><?xml version="1.0" encoding="utf-8"?>
<p:tagLst xmlns:a="http://schemas.openxmlformats.org/drawingml/2006/main" xmlns:r="http://schemas.openxmlformats.org/officeDocument/2006/relationships" xmlns:p="http://schemas.openxmlformats.org/presentationml/2006/main">
  <p:tag name="NUM" val="3"/>
</p:tagLst>
</file>

<file path=ppt/tags/tag74.xml><?xml version="1.0" encoding="utf-8"?>
<p:tagLst xmlns:a="http://schemas.openxmlformats.org/drawingml/2006/main" xmlns:r="http://schemas.openxmlformats.org/officeDocument/2006/relationships" xmlns:p="http://schemas.openxmlformats.org/presentationml/2006/main">
  <p:tag name="NUM" val="4"/>
</p:tagLst>
</file>

<file path=ppt/tags/tag75.xml><?xml version="1.0" encoding="utf-8"?>
<p:tagLst xmlns:a="http://schemas.openxmlformats.org/drawingml/2006/main" xmlns:r="http://schemas.openxmlformats.org/officeDocument/2006/relationships" xmlns:p="http://schemas.openxmlformats.org/presentationml/2006/main">
  <p:tag name="NUM" val="5"/>
</p:tagLst>
</file>

<file path=ppt/tags/tag76.xml><?xml version="1.0" encoding="utf-8"?>
<p:tagLst xmlns:a="http://schemas.openxmlformats.org/drawingml/2006/main" xmlns:r="http://schemas.openxmlformats.org/officeDocument/2006/relationships" xmlns:p="http://schemas.openxmlformats.org/presentationml/2006/main">
  <p:tag name="NUM" val="6"/>
</p:tagLst>
</file>

<file path=ppt/tags/tag77.xml><?xml version="1.0" encoding="utf-8"?>
<p:tagLst xmlns:a="http://schemas.openxmlformats.org/drawingml/2006/main" xmlns:r="http://schemas.openxmlformats.org/officeDocument/2006/relationships" xmlns:p="http://schemas.openxmlformats.org/presentationml/2006/main">
  <p:tag name="NUM" val="1"/>
</p:tagLst>
</file>

<file path=ppt/tags/tag78.xml><?xml version="1.0" encoding="utf-8"?>
<p:tagLst xmlns:a="http://schemas.openxmlformats.org/drawingml/2006/main" xmlns:r="http://schemas.openxmlformats.org/officeDocument/2006/relationships" xmlns:p="http://schemas.openxmlformats.org/presentationml/2006/main">
  <p:tag name="NUM" val="2"/>
</p:tagLst>
</file>

<file path=ppt/tags/tag79.xml><?xml version="1.0" encoding="utf-8"?>
<p:tagLst xmlns:a="http://schemas.openxmlformats.org/drawingml/2006/main" xmlns:r="http://schemas.openxmlformats.org/officeDocument/2006/relationships" xmlns:p="http://schemas.openxmlformats.org/presentationml/2006/main">
  <p:tag name="NUM" val="3"/>
</p:tagLst>
</file>

<file path=ppt/tags/tag80.xml><?xml version="1.0" encoding="utf-8"?>
<p:tagLst xmlns:a="http://schemas.openxmlformats.org/drawingml/2006/main" xmlns:r="http://schemas.openxmlformats.org/officeDocument/2006/relationships" xmlns:p="http://schemas.openxmlformats.org/presentationml/2006/main">
  <p:tag name="NUM" val="4"/>
</p:tagLst>
</file>

<file path=ppt/tags/tag81.xml><?xml version="1.0" encoding="utf-8"?>
<p:tagLst xmlns:a="http://schemas.openxmlformats.org/drawingml/2006/main" xmlns:r="http://schemas.openxmlformats.org/officeDocument/2006/relationships" xmlns:p="http://schemas.openxmlformats.org/presentationml/2006/main">
  <p:tag name="NUM" val="5"/>
</p:tagLst>
</file>

<file path=ppt/tags/tag82.xml><?xml version="1.0" encoding="utf-8"?>
<p:tagLst xmlns:a="http://schemas.openxmlformats.org/drawingml/2006/main" xmlns:r="http://schemas.openxmlformats.org/officeDocument/2006/relationships" xmlns:p="http://schemas.openxmlformats.org/presentationml/2006/main">
  <p:tag name="NUM" val="6"/>
</p:tagLst>
</file>

<file path=ppt/tags/tag83.xml><?xml version="1.0" encoding="utf-8"?>
<p:tagLst xmlns:a="http://schemas.openxmlformats.org/drawingml/2006/main" xmlns:r="http://schemas.openxmlformats.org/officeDocument/2006/relationships" xmlns:p="http://schemas.openxmlformats.org/presentationml/2006/main">
  <p:tag name="NUM" val="1"/>
</p:tagLst>
</file>

<file path=ppt/tags/tag84.xml><?xml version="1.0" encoding="utf-8"?>
<p:tagLst xmlns:a="http://schemas.openxmlformats.org/drawingml/2006/main" xmlns:r="http://schemas.openxmlformats.org/officeDocument/2006/relationships" xmlns:p="http://schemas.openxmlformats.org/presentationml/2006/main">
  <p:tag name="NUM" val="2"/>
</p:tagLst>
</file>

<file path=ppt/tags/tag85.xml><?xml version="1.0" encoding="utf-8"?>
<p:tagLst xmlns:a="http://schemas.openxmlformats.org/drawingml/2006/main" xmlns:r="http://schemas.openxmlformats.org/officeDocument/2006/relationships" xmlns:p="http://schemas.openxmlformats.org/presentationml/2006/main">
  <p:tag name="NUM" val="3"/>
</p:tagLst>
</file>

<file path=ppt/tags/tag86.xml><?xml version="1.0" encoding="utf-8"?>
<p:tagLst xmlns:a="http://schemas.openxmlformats.org/drawingml/2006/main" xmlns:r="http://schemas.openxmlformats.org/officeDocument/2006/relationships" xmlns:p="http://schemas.openxmlformats.org/presentationml/2006/main">
  <p:tag name="NUM" val="4"/>
</p:tagLst>
</file>

<file path=ppt/tags/tag87.xml><?xml version="1.0" encoding="utf-8"?>
<p:tagLst xmlns:a="http://schemas.openxmlformats.org/drawingml/2006/main" xmlns:r="http://schemas.openxmlformats.org/officeDocument/2006/relationships" xmlns:p="http://schemas.openxmlformats.org/presentationml/2006/main">
  <p:tag name="NUM" val="1"/>
</p:tagLst>
</file>

<file path=ppt/tags/tag88.xml><?xml version="1.0" encoding="utf-8"?>
<p:tagLst xmlns:a="http://schemas.openxmlformats.org/drawingml/2006/main" xmlns:r="http://schemas.openxmlformats.org/officeDocument/2006/relationships" xmlns:p="http://schemas.openxmlformats.org/presentationml/2006/main">
  <p:tag name="NUM" val="2"/>
</p:tagLst>
</file>

<file path=ppt/tags/tag89.xml><?xml version="1.0" encoding="utf-8"?>
<p:tagLst xmlns:a="http://schemas.openxmlformats.org/drawingml/2006/main" xmlns:r="http://schemas.openxmlformats.org/officeDocument/2006/relationships" xmlns:p="http://schemas.openxmlformats.org/presentationml/2006/main">
  <p:tag name="NUM" val="4"/>
</p:tagLst>
</file>

<file path=ppt/tags/tag90.xml><?xml version="1.0" encoding="utf-8"?>
<p:tagLst xmlns:a="http://schemas.openxmlformats.org/drawingml/2006/main" xmlns:r="http://schemas.openxmlformats.org/officeDocument/2006/relationships" xmlns:p="http://schemas.openxmlformats.org/presentationml/2006/main">
  <p:tag name="NUM" val="1"/>
</p:tagLst>
</file>

<file path=ppt/tags/tag91.xml><?xml version="1.0" encoding="utf-8"?>
<p:tagLst xmlns:a="http://schemas.openxmlformats.org/drawingml/2006/main" xmlns:r="http://schemas.openxmlformats.org/officeDocument/2006/relationships" xmlns:p="http://schemas.openxmlformats.org/presentationml/2006/main">
  <p:tag name="NUM" val="1"/>
</p:tagLst>
</file>

<file path=ppt/tags/tag92.xml><?xml version="1.0" encoding="utf-8"?>
<p:tagLst xmlns:a="http://schemas.openxmlformats.org/drawingml/2006/main" xmlns:r="http://schemas.openxmlformats.org/officeDocument/2006/relationships" xmlns:p="http://schemas.openxmlformats.org/presentationml/2006/main">
  <p:tag name="NUM" val="1"/>
</p:tagLst>
</file>

<file path=ppt/tags/tag93.xml><?xml version="1.0" encoding="utf-8"?>
<p:tagLst xmlns:a="http://schemas.openxmlformats.org/drawingml/2006/main" xmlns:r="http://schemas.openxmlformats.org/officeDocument/2006/relationships" xmlns:p="http://schemas.openxmlformats.org/presentationml/2006/main">
  <p:tag name="NUM" val="1"/>
</p:tagLst>
</file>

<file path=ppt/tags/tag94.xml><?xml version="1.0" encoding="utf-8"?>
<p:tagLst xmlns:a="http://schemas.openxmlformats.org/drawingml/2006/main" xmlns:r="http://schemas.openxmlformats.org/officeDocument/2006/relationships" xmlns:p="http://schemas.openxmlformats.org/presentationml/2006/main">
  <p:tag name="NUM" val="2"/>
</p:tagLst>
</file>

<file path=ppt/tags/tag95.xml><?xml version="1.0" encoding="utf-8"?>
<p:tagLst xmlns:a="http://schemas.openxmlformats.org/drawingml/2006/main" xmlns:r="http://schemas.openxmlformats.org/officeDocument/2006/relationships" xmlns:p="http://schemas.openxmlformats.org/presentationml/2006/main">
  <p:tag name="NUM" val="3"/>
</p:tagLst>
</file>

<file path=ppt/tags/tag96.xml><?xml version="1.0" encoding="utf-8"?>
<p:tagLst xmlns:a="http://schemas.openxmlformats.org/drawingml/2006/main" xmlns:r="http://schemas.openxmlformats.org/officeDocument/2006/relationships" xmlns:p="http://schemas.openxmlformats.org/presentationml/2006/main">
  <p:tag name="NUM" val="4"/>
</p:tagLst>
</file>

<file path=ppt/tags/tag97.xml><?xml version="1.0" encoding="utf-8"?>
<p:tagLst xmlns:a="http://schemas.openxmlformats.org/drawingml/2006/main" xmlns:r="http://schemas.openxmlformats.org/officeDocument/2006/relationships" xmlns:p="http://schemas.openxmlformats.org/presentationml/2006/main">
  <p:tag name="NUM" val="5"/>
</p:tagLst>
</file>

<file path=ppt/tags/tag98.xml><?xml version="1.0" encoding="utf-8"?>
<p:tagLst xmlns:a="http://schemas.openxmlformats.org/drawingml/2006/main" xmlns:r="http://schemas.openxmlformats.org/officeDocument/2006/relationships" xmlns:p="http://schemas.openxmlformats.org/presentationml/2006/main">
  <p:tag name="NUM" val="7"/>
</p:tagLst>
</file>

<file path=ppt/tags/tag99.xml><?xml version="1.0" encoding="utf-8"?>
<p:tagLst xmlns:a="http://schemas.openxmlformats.org/drawingml/2006/main" xmlns:r="http://schemas.openxmlformats.org/officeDocument/2006/relationships" xmlns:p="http://schemas.openxmlformats.org/presentationml/2006/main">
  <p:tag name="NUM" val="1"/>
</p:tagLst>
</file>

<file path=ppt/theme/theme1.xml><?xml version="1.0" encoding="utf-8"?>
<a:theme xmlns:a="http://schemas.openxmlformats.org/drawingml/2006/main" name="ThèmeCNM">
  <a:themeElements>
    <a:clrScheme name="Centre national de la musique">
      <a:dk1>
        <a:srgbClr val="000000"/>
      </a:dk1>
      <a:lt1>
        <a:srgbClr val="FFFFFF"/>
      </a:lt1>
      <a:dk2>
        <a:srgbClr val="DC8C00"/>
      </a:dk2>
      <a:lt2>
        <a:srgbClr val="FFFFFF"/>
      </a:lt2>
      <a:accent1>
        <a:srgbClr val="DC8C00"/>
      </a:accent1>
      <a:accent2>
        <a:srgbClr val="441435"/>
      </a:accent2>
      <a:accent3>
        <a:srgbClr val="00364B"/>
      </a:accent3>
      <a:accent4>
        <a:srgbClr val="FFFFFF"/>
      </a:accent4>
      <a:accent5>
        <a:srgbClr val="FFFFFF"/>
      </a:accent5>
      <a:accent6>
        <a:srgbClr val="FFFFFF"/>
      </a:accent6>
      <a:hlink>
        <a:srgbClr val="00364B"/>
      </a:hlink>
      <a:folHlink>
        <a:srgbClr val="44143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èmeCNM" id="{0D4A2E6E-1AA2-4D34-9FCD-57E6CC57E4EA}" vid="{215FCB71-D0D4-4F27-824C-B89300474F33}"/>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08fde18-243e-425f-bd89-26c015164c01" xsi:nil="true"/>
    <lcf76f155ced4ddcb4097134ff3c332f xmlns="d282ae2a-67d3-4d95-84f6-d498846b1196">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B3F23451562C842B0D6A4F9263ADA68" ma:contentTypeVersion="12" ma:contentTypeDescription="Create a new document." ma:contentTypeScope="" ma:versionID="8a86f049c0f2f24a011a19c2c2f41f71">
  <xsd:schema xmlns:xsd="http://www.w3.org/2001/XMLSchema" xmlns:xs="http://www.w3.org/2001/XMLSchema" xmlns:p="http://schemas.microsoft.com/office/2006/metadata/properties" xmlns:ns2="d282ae2a-67d3-4d95-84f6-d498846b1196" xmlns:ns3="c08fde18-243e-425f-bd89-26c015164c01" targetNamespace="http://schemas.microsoft.com/office/2006/metadata/properties" ma:root="true" ma:fieldsID="010050f85e9aea84011afa0eb66d3d47" ns2:_="" ns3:_="">
    <xsd:import namespace="d282ae2a-67d3-4d95-84f6-d498846b1196"/>
    <xsd:import namespace="c08fde18-243e-425f-bd89-26c015164c0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82ae2a-67d3-4d95-84f6-d498846b119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0e86fcc-c64b-4f5f-ad29-ece91274c0f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08fde18-243e-425f-bd89-26c015164c0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193fe2a-6cff-4e23-b12e-76291ffad8d0}" ma:internalName="TaxCatchAll" ma:showField="CatchAllData" ma:web="c08fde18-243e-425f-bd89-26c015164c0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E08DD72-3239-4F85-87DD-9C38D4CCF399}">
  <ds:schemaRefs>
    <ds:schemaRef ds:uri="http://purl.org/dc/terms/"/>
    <ds:schemaRef ds:uri="2ca60cd2-c240-437c-a61c-343f836bd91c"/>
    <ds:schemaRef ds:uri="http://purl.org/dc/dcmitype/"/>
    <ds:schemaRef ds:uri="http://purl.org/dc/elements/1.1/"/>
    <ds:schemaRef ds:uri="http://schemas.openxmlformats.org/package/2006/metadata/core-properties"/>
    <ds:schemaRef ds:uri="http://schemas.microsoft.com/office/2006/documentManagement/types"/>
    <ds:schemaRef ds:uri="95af4b9d-cef5-4dff-aebb-ac829d028602"/>
    <ds:schemaRef ds:uri="http://schemas.microsoft.com/office/infopath/2007/PartnerControl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C9BC6491-FF2A-4008-97F4-78F236A56E41}">
  <ds:schemaRefs>
    <ds:schemaRef ds:uri="http://schemas.microsoft.com/sharepoint/v3/contenttype/forms"/>
  </ds:schemaRefs>
</ds:datastoreItem>
</file>

<file path=customXml/itemProps3.xml><?xml version="1.0" encoding="utf-8"?>
<ds:datastoreItem xmlns:ds="http://schemas.openxmlformats.org/officeDocument/2006/customXml" ds:itemID="{0286947F-83EE-4C78-A4C3-1B5AC4146699}"/>
</file>

<file path=docProps/app.xml><?xml version="1.0" encoding="utf-8"?>
<Properties xmlns="http://schemas.openxmlformats.org/officeDocument/2006/extended-properties" xmlns:vt="http://schemas.openxmlformats.org/officeDocument/2006/docPropsVTypes">
  <Template>ThèmeCNM</Template>
  <TotalTime>180</TotalTime>
  <Words>2340</Words>
  <Application>Microsoft Office PowerPoint</Application>
  <PresentationFormat>Grand écran</PresentationFormat>
  <Paragraphs>245</Paragraphs>
  <Slides>16</Slides>
  <Notes>14</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16</vt:i4>
      </vt:variant>
    </vt:vector>
  </HeadingPairs>
  <TitlesOfParts>
    <vt:vector size="23" baseType="lpstr">
      <vt:lpstr>Arial</vt:lpstr>
      <vt:lpstr>Calibri</vt:lpstr>
      <vt:lpstr>Century Gothic</vt:lpstr>
      <vt:lpstr>CNM Medium</vt:lpstr>
      <vt:lpstr>CNM Regular</vt:lpstr>
      <vt:lpstr>Wingdings</vt:lpstr>
      <vt:lpstr>ThèmeCNM</vt:lpstr>
      <vt:lpstr>L’affiliation au CNM</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L’affilation au CNM</dc:title>
  <dc:creator>Corinne Bret</dc:creator>
  <cp:lastModifiedBy>Angela Tabone-Leske</cp:lastModifiedBy>
  <cp:revision>385</cp:revision>
  <cp:lastPrinted>2023-06-23T13:36:23Z</cp:lastPrinted>
  <dcterms:created xsi:type="dcterms:W3CDTF">2022-01-20T05:24:23Z</dcterms:created>
  <dcterms:modified xsi:type="dcterms:W3CDTF">2026-10-05T10:09:41Z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0x010100AB3F23451562C842B0D6A4F9263ADA68</vt:lpwstr>
  </property>
</Properties>
</file>